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9"/>
  </p:notesMasterIdLst>
  <p:sldIdLst>
    <p:sldId id="256" r:id="rId2"/>
    <p:sldId id="264" r:id="rId3"/>
    <p:sldId id="261" r:id="rId4"/>
    <p:sldId id="265" r:id="rId5"/>
    <p:sldId id="266" r:id="rId6"/>
    <p:sldId id="281" r:id="rId7"/>
    <p:sldId id="257" r:id="rId8"/>
    <p:sldId id="283" r:id="rId9"/>
    <p:sldId id="260" r:id="rId10"/>
    <p:sldId id="284" r:id="rId11"/>
    <p:sldId id="285" r:id="rId12"/>
    <p:sldId id="267" r:id="rId13"/>
    <p:sldId id="269" r:id="rId14"/>
    <p:sldId id="278" r:id="rId15"/>
    <p:sldId id="279" r:id="rId16"/>
    <p:sldId id="288" r:id="rId17"/>
    <p:sldId id="280" r:id="rId18"/>
    <p:sldId id="270" r:id="rId19"/>
    <p:sldId id="271" r:id="rId20"/>
    <p:sldId id="273" r:id="rId21"/>
    <p:sldId id="259" r:id="rId22"/>
    <p:sldId id="258" r:id="rId23"/>
    <p:sldId id="272" r:id="rId24"/>
    <p:sldId id="276" r:id="rId25"/>
    <p:sldId id="274" r:id="rId26"/>
    <p:sldId id="286" r:id="rId27"/>
    <p:sldId id="287" r:id="rId28"/>
  </p:sldIdLst>
  <p:sldSz cx="9144000" cy="6858000" type="screen4x3"/>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31C3"/>
    <a:srgbClr val="FF99CC"/>
    <a:srgbClr val="27C1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5ED8FB-289F-469A-9461-9950396A3046}" v="335" dt="2020-07-14T17:15:44.5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4" d="100"/>
          <a:sy n="84" d="100"/>
        </p:scale>
        <p:origin x="-1470" y="-7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35" Type="http://schemas.microsoft.com/office/2015/10/relationships/revisionInfo" Target="revisionInfo.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7CEF50-D56C-426D-B83A-F14ECF56CC2B}" type="datetimeFigureOut">
              <a:rPr lang="en-US" smtClean="0"/>
              <a:pPr/>
              <a:t>7/14/2020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83D5D5-ED3D-4118-8FAC-04F1D5312FA9}" type="slidenum">
              <a:rPr lang="en-US" smtClean="0"/>
              <a:pPr/>
              <a:t>‹#›</a:t>
            </a:fld>
            <a:endParaRPr lang="en-US"/>
          </a:p>
        </p:txBody>
      </p:sp>
    </p:spTree>
    <p:extLst>
      <p:ext uri="{BB962C8B-B14F-4D97-AF65-F5344CB8AC3E}">
        <p14:creationId xmlns:p14="http://schemas.microsoft.com/office/powerpoint/2010/main" val="168940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83D5D5-ED3D-4118-8FAC-04F1D5312FA9}" type="slidenum">
              <a:rPr lang="en-US" smtClean="0"/>
              <a:pPr/>
              <a:t>1</a:t>
            </a:fld>
            <a:endParaRPr lang="en-US"/>
          </a:p>
        </p:txBody>
      </p:sp>
    </p:spTree>
    <p:extLst>
      <p:ext uri="{BB962C8B-B14F-4D97-AF65-F5344CB8AC3E}">
        <p14:creationId xmlns:p14="http://schemas.microsoft.com/office/powerpoint/2010/main" val="695930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83D5D5-ED3D-4118-8FAC-04F1D5312FA9}" type="slidenum">
              <a:rPr lang="en-US" smtClean="0"/>
              <a:pPr/>
              <a:t>10</a:t>
            </a:fld>
            <a:endParaRPr lang="en-US"/>
          </a:p>
        </p:txBody>
      </p:sp>
    </p:spTree>
    <p:extLst>
      <p:ext uri="{BB962C8B-B14F-4D97-AF65-F5344CB8AC3E}">
        <p14:creationId xmlns:p14="http://schemas.microsoft.com/office/powerpoint/2010/main" val="901521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83D5D5-ED3D-4118-8FAC-04F1D5312FA9}" type="slidenum">
              <a:rPr lang="en-US" smtClean="0"/>
              <a:pPr/>
              <a:t>11</a:t>
            </a:fld>
            <a:endParaRPr lang="en-US"/>
          </a:p>
        </p:txBody>
      </p:sp>
    </p:spTree>
    <p:extLst>
      <p:ext uri="{BB962C8B-B14F-4D97-AF65-F5344CB8AC3E}">
        <p14:creationId xmlns:p14="http://schemas.microsoft.com/office/powerpoint/2010/main" val="2537943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83D5D5-ED3D-4118-8FAC-04F1D5312FA9}" type="slidenum">
              <a:rPr lang="en-US" smtClean="0"/>
              <a:pPr/>
              <a:t>12</a:t>
            </a:fld>
            <a:endParaRPr lang="en-US"/>
          </a:p>
        </p:txBody>
      </p:sp>
    </p:spTree>
    <p:extLst>
      <p:ext uri="{BB962C8B-B14F-4D97-AF65-F5344CB8AC3E}">
        <p14:creationId xmlns:p14="http://schemas.microsoft.com/office/powerpoint/2010/main" val="2116682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83D5D5-ED3D-4118-8FAC-04F1D5312FA9}" type="slidenum">
              <a:rPr lang="en-US" smtClean="0"/>
              <a:pPr/>
              <a:t>13</a:t>
            </a:fld>
            <a:endParaRPr lang="en-US"/>
          </a:p>
        </p:txBody>
      </p:sp>
    </p:spTree>
    <p:extLst>
      <p:ext uri="{BB962C8B-B14F-4D97-AF65-F5344CB8AC3E}">
        <p14:creationId xmlns:p14="http://schemas.microsoft.com/office/powerpoint/2010/main" val="3460057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83D5D5-ED3D-4118-8FAC-04F1D5312FA9}" type="slidenum">
              <a:rPr lang="en-US" smtClean="0"/>
              <a:pPr/>
              <a:t>14</a:t>
            </a:fld>
            <a:endParaRPr lang="en-US"/>
          </a:p>
        </p:txBody>
      </p:sp>
    </p:spTree>
    <p:extLst>
      <p:ext uri="{BB962C8B-B14F-4D97-AF65-F5344CB8AC3E}">
        <p14:creationId xmlns:p14="http://schemas.microsoft.com/office/powerpoint/2010/main" val="2046556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83D5D5-ED3D-4118-8FAC-04F1D5312FA9}" type="slidenum">
              <a:rPr lang="en-US" smtClean="0"/>
              <a:pPr/>
              <a:t>15</a:t>
            </a:fld>
            <a:endParaRPr lang="en-US"/>
          </a:p>
        </p:txBody>
      </p:sp>
    </p:spTree>
    <p:extLst>
      <p:ext uri="{BB962C8B-B14F-4D97-AF65-F5344CB8AC3E}">
        <p14:creationId xmlns:p14="http://schemas.microsoft.com/office/powerpoint/2010/main" val="1126317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83D5D5-ED3D-4118-8FAC-04F1D5312FA9}" type="slidenum">
              <a:rPr lang="en-US" smtClean="0"/>
              <a:pPr/>
              <a:t>16</a:t>
            </a:fld>
            <a:endParaRPr lang="en-US"/>
          </a:p>
        </p:txBody>
      </p:sp>
    </p:spTree>
    <p:extLst>
      <p:ext uri="{BB962C8B-B14F-4D97-AF65-F5344CB8AC3E}">
        <p14:creationId xmlns:p14="http://schemas.microsoft.com/office/powerpoint/2010/main" val="2261134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83D5D5-ED3D-4118-8FAC-04F1D5312FA9}" type="slidenum">
              <a:rPr lang="en-US" smtClean="0"/>
              <a:pPr/>
              <a:t>17</a:t>
            </a:fld>
            <a:endParaRPr lang="en-US"/>
          </a:p>
        </p:txBody>
      </p:sp>
    </p:spTree>
    <p:extLst>
      <p:ext uri="{BB962C8B-B14F-4D97-AF65-F5344CB8AC3E}">
        <p14:creationId xmlns:p14="http://schemas.microsoft.com/office/powerpoint/2010/main" val="2018672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83D5D5-ED3D-4118-8FAC-04F1D5312FA9}" type="slidenum">
              <a:rPr lang="en-US" smtClean="0"/>
              <a:pPr/>
              <a:t>18</a:t>
            </a:fld>
            <a:endParaRPr lang="en-US"/>
          </a:p>
        </p:txBody>
      </p:sp>
    </p:spTree>
    <p:extLst>
      <p:ext uri="{BB962C8B-B14F-4D97-AF65-F5344CB8AC3E}">
        <p14:creationId xmlns:p14="http://schemas.microsoft.com/office/powerpoint/2010/main" val="2710904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83D5D5-ED3D-4118-8FAC-04F1D5312FA9}" type="slidenum">
              <a:rPr lang="en-US" smtClean="0"/>
              <a:pPr/>
              <a:t>19</a:t>
            </a:fld>
            <a:endParaRPr lang="en-US"/>
          </a:p>
        </p:txBody>
      </p:sp>
    </p:spTree>
    <p:extLst>
      <p:ext uri="{BB962C8B-B14F-4D97-AF65-F5344CB8AC3E}">
        <p14:creationId xmlns:p14="http://schemas.microsoft.com/office/powerpoint/2010/main" val="4007500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83D5D5-ED3D-4118-8FAC-04F1D5312FA9}" type="slidenum">
              <a:rPr lang="en-US" smtClean="0"/>
              <a:pPr/>
              <a:t>2</a:t>
            </a:fld>
            <a:endParaRPr lang="en-US"/>
          </a:p>
        </p:txBody>
      </p:sp>
    </p:spTree>
    <p:extLst>
      <p:ext uri="{BB962C8B-B14F-4D97-AF65-F5344CB8AC3E}">
        <p14:creationId xmlns:p14="http://schemas.microsoft.com/office/powerpoint/2010/main" val="1019318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83D5D5-ED3D-4118-8FAC-04F1D5312FA9}" type="slidenum">
              <a:rPr lang="en-US" smtClean="0"/>
              <a:pPr/>
              <a:t>20</a:t>
            </a:fld>
            <a:endParaRPr lang="en-US"/>
          </a:p>
        </p:txBody>
      </p:sp>
    </p:spTree>
    <p:extLst>
      <p:ext uri="{BB962C8B-B14F-4D97-AF65-F5344CB8AC3E}">
        <p14:creationId xmlns:p14="http://schemas.microsoft.com/office/powerpoint/2010/main" val="392911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83D5D5-ED3D-4118-8FAC-04F1D5312FA9}" type="slidenum">
              <a:rPr lang="en-US" smtClean="0"/>
              <a:pPr/>
              <a:t>21</a:t>
            </a:fld>
            <a:endParaRPr lang="en-US"/>
          </a:p>
        </p:txBody>
      </p:sp>
    </p:spTree>
    <p:extLst>
      <p:ext uri="{BB962C8B-B14F-4D97-AF65-F5344CB8AC3E}">
        <p14:creationId xmlns:p14="http://schemas.microsoft.com/office/powerpoint/2010/main" val="40662316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83D5D5-ED3D-4118-8FAC-04F1D5312FA9}" type="slidenum">
              <a:rPr lang="en-US" smtClean="0"/>
              <a:pPr/>
              <a:t>22</a:t>
            </a:fld>
            <a:endParaRPr lang="en-US"/>
          </a:p>
        </p:txBody>
      </p:sp>
    </p:spTree>
    <p:extLst>
      <p:ext uri="{BB962C8B-B14F-4D97-AF65-F5344CB8AC3E}">
        <p14:creationId xmlns:p14="http://schemas.microsoft.com/office/powerpoint/2010/main" val="39342718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83D5D5-ED3D-4118-8FAC-04F1D5312FA9}" type="slidenum">
              <a:rPr lang="en-US" smtClean="0"/>
              <a:pPr/>
              <a:t>23</a:t>
            </a:fld>
            <a:endParaRPr lang="en-US"/>
          </a:p>
        </p:txBody>
      </p:sp>
    </p:spTree>
    <p:extLst>
      <p:ext uri="{BB962C8B-B14F-4D97-AF65-F5344CB8AC3E}">
        <p14:creationId xmlns:p14="http://schemas.microsoft.com/office/powerpoint/2010/main" val="38307542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83D5D5-ED3D-4118-8FAC-04F1D5312FA9}" type="slidenum">
              <a:rPr lang="en-US" smtClean="0"/>
              <a:pPr/>
              <a:t>24</a:t>
            </a:fld>
            <a:endParaRPr lang="en-US"/>
          </a:p>
        </p:txBody>
      </p:sp>
    </p:spTree>
    <p:extLst>
      <p:ext uri="{BB962C8B-B14F-4D97-AF65-F5344CB8AC3E}">
        <p14:creationId xmlns:p14="http://schemas.microsoft.com/office/powerpoint/2010/main" val="23688912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83D5D5-ED3D-4118-8FAC-04F1D5312FA9}" type="slidenum">
              <a:rPr lang="en-US" smtClean="0"/>
              <a:pPr/>
              <a:t>25</a:t>
            </a:fld>
            <a:endParaRPr lang="en-US"/>
          </a:p>
        </p:txBody>
      </p:sp>
    </p:spTree>
    <p:extLst>
      <p:ext uri="{BB962C8B-B14F-4D97-AF65-F5344CB8AC3E}">
        <p14:creationId xmlns:p14="http://schemas.microsoft.com/office/powerpoint/2010/main" val="41361734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83D5D5-ED3D-4118-8FAC-04F1D5312FA9}" type="slidenum">
              <a:rPr lang="en-US" smtClean="0"/>
              <a:pPr/>
              <a:t>26</a:t>
            </a:fld>
            <a:endParaRPr lang="en-US"/>
          </a:p>
        </p:txBody>
      </p:sp>
    </p:spTree>
    <p:extLst>
      <p:ext uri="{BB962C8B-B14F-4D97-AF65-F5344CB8AC3E}">
        <p14:creationId xmlns:p14="http://schemas.microsoft.com/office/powerpoint/2010/main" val="2445458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83D5D5-ED3D-4118-8FAC-04F1D5312FA9}" type="slidenum">
              <a:rPr lang="en-US" smtClean="0"/>
              <a:pPr/>
              <a:t>27</a:t>
            </a:fld>
            <a:endParaRPr lang="en-US"/>
          </a:p>
        </p:txBody>
      </p:sp>
    </p:spTree>
    <p:extLst>
      <p:ext uri="{BB962C8B-B14F-4D97-AF65-F5344CB8AC3E}">
        <p14:creationId xmlns:p14="http://schemas.microsoft.com/office/powerpoint/2010/main" val="2164298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83D5D5-ED3D-4118-8FAC-04F1D5312FA9}" type="slidenum">
              <a:rPr lang="en-US" smtClean="0"/>
              <a:pPr/>
              <a:t>3</a:t>
            </a:fld>
            <a:endParaRPr lang="en-US"/>
          </a:p>
        </p:txBody>
      </p:sp>
    </p:spTree>
    <p:extLst>
      <p:ext uri="{BB962C8B-B14F-4D97-AF65-F5344CB8AC3E}">
        <p14:creationId xmlns:p14="http://schemas.microsoft.com/office/powerpoint/2010/main" val="1774491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83D5D5-ED3D-4118-8FAC-04F1D5312FA9}" type="slidenum">
              <a:rPr lang="en-US" smtClean="0"/>
              <a:pPr/>
              <a:t>4</a:t>
            </a:fld>
            <a:endParaRPr lang="en-US"/>
          </a:p>
        </p:txBody>
      </p:sp>
    </p:spTree>
    <p:extLst>
      <p:ext uri="{BB962C8B-B14F-4D97-AF65-F5344CB8AC3E}">
        <p14:creationId xmlns:p14="http://schemas.microsoft.com/office/powerpoint/2010/main" val="2872678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83D5D5-ED3D-4118-8FAC-04F1D5312FA9}" type="slidenum">
              <a:rPr lang="en-US" smtClean="0"/>
              <a:pPr/>
              <a:t>5</a:t>
            </a:fld>
            <a:endParaRPr lang="en-US"/>
          </a:p>
        </p:txBody>
      </p:sp>
    </p:spTree>
    <p:extLst>
      <p:ext uri="{BB962C8B-B14F-4D97-AF65-F5344CB8AC3E}">
        <p14:creationId xmlns:p14="http://schemas.microsoft.com/office/powerpoint/2010/main" val="3825507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83D5D5-ED3D-4118-8FAC-04F1D5312FA9}" type="slidenum">
              <a:rPr lang="en-US" smtClean="0"/>
              <a:pPr/>
              <a:t>6</a:t>
            </a:fld>
            <a:endParaRPr lang="en-US"/>
          </a:p>
        </p:txBody>
      </p:sp>
    </p:spTree>
    <p:extLst>
      <p:ext uri="{BB962C8B-B14F-4D97-AF65-F5344CB8AC3E}">
        <p14:creationId xmlns:p14="http://schemas.microsoft.com/office/powerpoint/2010/main" val="2527594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83D5D5-ED3D-4118-8FAC-04F1D5312FA9}" type="slidenum">
              <a:rPr lang="en-US" smtClean="0"/>
              <a:pPr/>
              <a:t>7</a:t>
            </a:fld>
            <a:endParaRPr lang="en-US"/>
          </a:p>
        </p:txBody>
      </p:sp>
    </p:spTree>
    <p:extLst>
      <p:ext uri="{BB962C8B-B14F-4D97-AF65-F5344CB8AC3E}">
        <p14:creationId xmlns:p14="http://schemas.microsoft.com/office/powerpoint/2010/main" val="2993656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83D5D5-ED3D-4118-8FAC-04F1D5312FA9}" type="slidenum">
              <a:rPr lang="en-US" smtClean="0"/>
              <a:pPr/>
              <a:t>8</a:t>
            </a:fld>
            <a:endParaRPr lang="en-US"/>
          </a:p>
        </p:txBody>
      </p:sp>
    </p:spTree>
    <p:extLst>
      <p:ext uri="{BB962C8B-B14F-4D97-AF65-F5344CB8AC3E}">
        <p14:creationId xmlns:p14="http://schemas.microsoft.com/office/powerpoint/2010/main" val="1844288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83D5D5-ED3D-4118-8FAC-04F1D5312FA9}" type="slidenum">
              <a:rPr lang="en-US" smtClean="0"/>
              <a:pPr/>
              <a:t>9</a:t>
            </a:fld>
            <a:endParaRPr lang="en-US"/>
          </a:p>
        </p:txBody>
      </p:sp>
    </p:spTree>
    <p:extLst>
      <p:ext uri="{BB962C8B-B14F-4D97-AF65-F5344CB8AC3E}">
        <p14:creationId xmlns:p14="http://schemas.microsoft.com/office/powerpoint/2010/main" val="1402045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A68438DA-C9FA-4D42-80F4-2EABF193C6F7}" type="datetime1">
              <a:rPr lang="en-US" smtClean="0"/>
              <a:t>7/14/2020</a:t>
            </a:fld>
            <a:endParaRPr lang="en-US"/>
          </a:p>
        </p:txBody>
      </p:sp>
      <p:sp>
        <p:nvSpPr>
          <p:cNvPr id="2" name="Footer Placeholder 1"/>
          <p:cNvSpPr>
            <a:spLocks noGrp="1"/>
          </p:cNvSpPr>
          <p:nvPr>
            <p:ph type="ftr" sz="quarter" idx="11"/>
          </p:nvPr>
        </p:nvSpPr>
        <p:spPr/>
        <p:txBody>
          <a:bodyPr/>
          <a:lstStyle/>
          <a:p>
            <a:r>
              <a:rPr lang="en-US"/>
              <a:t>BP SMSM 2013</a:t>
            </a:r>
          </a:p>
        </p:txBody>
      </p:sp>
      <p:sp>
        <p:nvSpPr>
          <p:cNvPr id="15" name="Slide Number Placeholder 14"/>
          <p:cNvSpPr>
            <a:spLocks noGrp="1"/>
          </p:cNvSpPr>
          <p:nvPr>
            <p:ph type="sldNum" sz="quarter" idx="12"/>
          </p:nvPr>
        </p:nvSpPr>
        <p:spPr>
          <a:xfrm>
            <a:off x="8229600" y="6473952"/>
            <a:ext cx="758952" cy="246888"/>
          </a:xfrm>
        </p:spPr>
        <p:txBody>
          <a:bodyPr/>
          <a:lstStyle/>
          <a:p>
            <a:fld id="{B300D97B-51B3-4C98-A845-98560C6ECB7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C0278F3-2854-4A0B-A97B-A8D9679F2B43}" type="datetime1">
              <a:rPr lang="en-US" smtClean="0"/>
              <a:t>7/14/2020</a:t>
            </a:fld>
            <a:endParaRPr lang="en-US"/>
          </a:p>
        </p:txBody>
      </p:sp>
      <p:sp>
        <p:nvSpPr>
          <p:cNvPr id="5" name="Footer Placeholder 4"/>
          <p:cNvSpPr>
            <a:spLocks noGrp="1"/>
          </p:cNvSpPr>
          <p:nvPr>
            <p:ph type="ftr" sz="quarter" idx="11"/>
          </p:nvPr>
        </p:nvSpPr>
        <p:spPr/>
        <p:txBody>
          <a:bodyPr/>
          <a:lstStyle/>
          <a:p>
            <a:r>
              <a:rPr lang="en-US"/>
              <a:t>BP SMSM 2013</a:t>
            </a:r>
          </a:p>
        </p:txBody>
      </p:sp>
      <p:sp>
        <p:nvSpPr>
          <p:cNvPr id="6" name="Slide Number Placeholder 5"/>
          <p:cNvSpPr>
            <a:spLocks noGrp="1"/>
          </p:cNvSpPr>
          <p:nvPr>
            <p:ph type="sldNum" sz="quarter" idx="12"/>
          </p:nvPr>
        </p:nvSpPr>
        <p:spPr/>
        <p:txBody>
          <a:bodyPr/>
          <a:lstStyle/>
          <a:p>
            <a:fld id="{B300D97B-51B3-4C98-A845-98560C6ECB7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D6038FE-FC43-463A-9178-4505631D910A}" type="datetime1">
              <a:rPr lang="en-US" smtClean="0"/>
              <a:t>7/14/2020</a:t>
            </a:fld>
            <a:endParaRPr lang="en-US"/>
          </a:p>
        </p:txBody>
      </p:sp>
      <p:sp>
        <p:nvSpPr>
          <p:cNvPr id="5" name="Footer Placeholder 4"/>
          <p:cNvSpPr>
            <a:spLocks noGrp="1"/>
          </p:cNvSpPr>
          <p:nvPr>
            <p:ph type="ftr" sz="quarter" idx="11"/>
          </p:nvPr>
        </p:nvSpPr>
        <p:spPr/>
        <p:txBody>
          <a:bodyPr/>
          <a:lstStyle/>
          <a:p>
            <a:r>
              <a:rPr lang="en-US"/>
              <a:t>BP SMSM 2013</a:t>
            </a:r>
          </a:p>
        </p:txBody>
      </p:sp>
      <p:sp>
        <p:nvSpPr>
          <p:cNvPr id="6" name="Slide Number Placeholder 5"/>
          <p:cNvSpPr>
            <a:spLocks noGrp="1"/>
          </p:cNvSpPr>
          <p:nvPr>
            <p:ph type="sldNum" sz="quarter" idx="12"/>
          </p:nvPr>
        </p:nvSpPr>
        <p:spPr/>
        <p:txBody>
          <a:bodyPr/>
          <a:lstStyle/>
          <a:p>
            <a:fld id="{B300D97B-51B3-4C98-A845-98560C6ECB7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2BE9C55A-6A25-48F7-B9FC-2AB10EC85476}" type="datetime1">
              <a:rPr lang="en-US" smtClean="0"/>
              <a:t>7/14/2020</a:t>
            </a:fld>
            <a:endParaRPr lang="en-US"/>
          </a:p>
        </p:txBody>
      </p:sp>
      <p:sp>
        <p:nvSpPr>
          <p:cNvPr id="19" name="Footer Placeholder 18"/>
          <p:cNvSpPr>
            <a:spLocks noGrp="1"/>
          </p:cNvSpPr>
          <p:nvPr>
            <p:ph type="ftr" sz="quarter" idx="11"/>
          </p:nvPr>
        </p:nvSpPr>
        <p:spPr>
          <a:xfrm>
            <a:off x="3581400" y="76200"/>
            <a:ext cx="2895600" cy="288925"/>
          </a:xfrm>
        </p:spPr>
        <p:txBody>
          <a:bodyPr/>
          <a:lstStyle/>
          <a:p>
            <a:r>
              <a:rPr lang="en-US"/>
              <a:t>BP SMSM 2013</a:t>
            </a:r>
          </a:p>
        </p:txBody>
      </p:sp>
      <p:sp>
        <p:nvSpPr>
          <p:cNvPr id="16" name="Slide Number Placeholder 15"/>
          <p:cNvSpPr>
            <a:spLocks noGrp="1"/>
          </p:cNvSpPr>
          <p:nvPr>
            <p:ph type="sldNum" sz="quarter" idx="12"/>
          </p:nvPr>
        </p:nvSpPr>
        <p:spPr>
          <a:xfrm>
            <a:off x="8229600" y="6473952"/>
            <a:ext cx="758952" cy="246888"/>
          </a:xfrm>
        </p:spPr>
        <p:txBody>
          <a:bodyPr/>
          <a:lstStyle/>
          <a:p>
            <a:fld id="{B300D97B-51B3-4C98-A845-98560C6ECB7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93F4E15C-6EDE-4781-8DCF-209CE50E7D7C}" type="datetime1">
              <a:rPr lang="en-US" smtClean="0"/>
              <a:t>7/14/2020</a:t>
            </a:fld>
            <a:endParaRPr lang="en-US"/>
          </a:p>
        </p:txBody>
      </p:sp>
      <p:sp>
        <p:nvSpPr>
          <p:cNvPr id="11" name="Footer Placeholder 10"/>
          <p:cNvSpPr>
            <a:spLocks noGrp="1"/>
          </p:cNvSpPr>
          <p:nvPr>
            <p:ph type="ftr" sz="quarter" idx="11"/>
          </p:nvPr>
        </p:nvSpPr>
        <p:spPr/>
        <p:txBody>
          <a:bodyPr/>
          <a:lstStyle/>
          <a:p>
            <a:r>
              <a:rPr lang="en-US"/>
              <a:t>BP SMSM 2013</a:t>
            </a:r>
          </a:p>
        </p:txBody>
      </p:sp>
      <p:sp>
        <p:nvSpPr>
          <p:cNvPr id="16" name="Slide Number Placeholder 15"/>
          <p:cNvSpPr>
            <a:spLocks noGrp="1"/>
          </p:cNvSpPr>
          <p:nvPr>
            <p:ph type="sldNum" sz="quarter" idx="12"/>
          </p:nvPr>
        </p:nvSpPr>
        <p:spPr/>
        <p:txBody>
          <a:bodyPr/>
          <a:lstStyle/>
          <a:p>
            <a:fld id="{B300D97B-51B3-4C98-A845-98560C6ECB7E}"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6652A89B-4B21-4FCB-9D06-D8E89E9BB32E}" type="datetime1">
              <a:rPr lang="en-US" smtClean="0"/>
              <a:t>7/14/2020</a:t>
            </a:fld>
            <a:endParaRPr lang="en-US"/>
          </a:p>
        </p:txBody>
      </p:sp>
      <p:sp>
        <p:nvSpPr>
          <p:cNvPr id="10" name="Footer Placeholder 9"/>
          <p:cNvSpPr>
            <a:spLocks noGrp="1"/>
          </p:cNvSpPr>
          <p:nvPr>
            <p:ph type="ftr" sz="quarter" idx="11"/>
          </p:nvPr>
        </p:nvSpPr>
        <p:spPr/>
        <p:txBody>
          <a:bodyPr/>
          <a:lstStyle/>
          <a:p>
            <a:r>
              <a:rPr lang="en-US"/>
              <a:t>BP SMSM 2013</a:t>
            </a:r>
          </a:p>
        </p:txBody>
      </p:sp>
      <p:sp>
        <p:nvSpPr>
          <p:cNvPr id="31" name="Slide Number Placeholder 30"/>
          <p:cNvSpPr>
            <a:spLocks noGrp="1"/>
          </p:cNvSpPr>
          <p:nvPr>
            <p:ph type="sldNum" sz="quarter" idx="12"/>
          </p:nvPr>
        </p:nvSpPr>
        <p:spPr/>
        <p:txBody>
          <a:bodyPr/>
          <a:lstStyle/>
          <a:p>
            <a:fld id="{B300D97B-51B3-4C98-A845-98560C6ECB7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460D0DB4-025D-443D-A3D1-7D95BA3CE3BD}" type="datetime1">
              <a:rPr lang="en-US" smtClean="0"/>
              <a:t>7/14/2020</a:t>
            </a:fld>
            <a:endParaRPr lang="en-US"/>
          </a:p>
        </p:txBody>
      </p:sp>
      <p:sp>
        <p:nvSpPr>
          <p:cNvPr id="6" name="Footer Placeholder 5"/>
          <p:cNvSpPr>
            <a:spLocks noGrp="1"/>
          </p:cNvSpPr>
          <p:nvPr>
            <p:ph type="ftr" sz="quarter" idx="11"/>
          </p:nvPr>
        </p:nvSpPr>
        <p:spPr/>
        <p:txBody>
          <a:bodyPr/>
          <a:lstStyle/>
          <a:p>
            <a:r>
              <a:rPr lang="en-US"/>
              <a:t>BP SMSM 2013</a:t>
            </a:r>
          </a:p>
        </p:txBody>
      </p:sp>
      <p:sp>
        <p:nvSpPr>
          <p:cNvPr id="7" name="Slide Number Placeholder 6"/>
          <p:cNvSpPr>
            <a:spLocks noGrp="1"/>
          </p:cNvSpPr>
          <p:nvPr>
            <p:ph type="sldNum" sz="quarter" idx="12"/>
          </p:nvPr>
        </p:nvSpPr>
        <p:spPr>
          <a:xfrm>
            <a:off x="8229600" y="6477000"/>
            <a:ext cx="762000" cy="246888"/>
          </a:xfrm>
        </p:spPr>
        <p:txBody>
          <a:bodyPr/>
          <a:lstStyle/>
          <a:p>
            <a:fld id="{B300D97B-51B3-4C98-A845-98560C6ECB7E}"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51A3A1A7-DBCB-4AE1-9721-BEBB532B7579}" type="datetime1">
              <a:rPr lang="en-US" smtClean="0"/>
              <a:t>7/14/2020</a:t>
            </a:fld>
            <a:endParaRPr lang="en-US"/>
          </a:p>
        </p:txBody>
      </p:sp>
      <p:sp>
        <p:nvSpPr>
          <p:cNvPr id="21" name="Footer Placeholder 20"/>
          <p:cNvSpPr>
            <a:spLocks noGrp="1"/>
          </p:cNvSpPr>
          <p:nvPr>
            <p:ph type="ftr" sz="quarter" idx="11"/>
          </p:nvPr>
        </p:nvSpPr>
        <p:spPr/>
        <p:txBody>
          <a:bodyPr/>
          <a:lstStyle/>
          <a:p>
            <a:r>
              <a:rPr lang="en-US"/>
              <a:t>BP SMSM 2013</a:t>
            </a:r>
          </a:p>
        </p:txBody>
      </p:sp>
      <p:sp>
        <p:nvSpPr>
          <p:cNvPr id="6" name="Slide Number Placeholder 5"/>
          <p:cNvSpPr>
            <a:spLocks noGrp="1"/>
          </p:cNvSpPr>
          <p:nvPr>
            <p:ph type="sldNum" sz="quarter" idx="12"/>
          </p:nvPr>
        </p:nvSpPr>
        <p:spPr/>
        <p:txBody>
          <a:bodyPr/>
          <a:lstStyle/>
          <a:p>
            <a:fld id="{B300D97B-51B3-4C98-A845-98560C6ECB7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5964E33-ADBF-45E3-A732-D6386CED7C47}" type="datetime1">
              <a:rPr lang="en-US" smtClean="0"/>
              <a:t>7/14/2020</a:t>
            </a:fld>
            <a:endParaRPr lang="en-US"/>
          </a:p>
        </p:txBody>
      </p:sp>
      <p:sp>
        <p:nvSpPr>
          <p:cNvPr id="24" name="Footer Placeholder 23"/>
          <p:cNvSpPr>
            <a:spLocks noGrp="1"/>
          </p:cNvSpPr>
          <p:nvPr>
            <p:ph type="ftr" sz="quarter" idx="11"/>
          </p:nvPr>
        </p:nvSpPr>
        <p:spPr/>
        <p:txBody>
          <a:bodyPr/>
          <a:lstStyle/>
          <a:p>
            <a:r>
              <a:rPr lang="en-US"/>
              <a:t>BP SMSM 2013</a:t>
            </a:r>
          </a:p>
        </p:txBody>
      </p:sp>
      <p:sp>
        <p:nvSpPr>
          <p:cNvPr id="7" name="Slide Number Placeholder 6"/>
          <p:cNvSpPr>
            <a:spLocks noGrp="1"/>
          </p:cNvSpPr>
          <p:nvPr>
            <p:ph type="sldNum" sz="quarter" idx="12"/>
          </p:nvPr>
        </p:nvSpPr>
        <p:spPr/>
        <p:txBody>
          <a:bodyPr/>
          <a:lstStyle/>
          <a:p>
            <a:fld id="{B300D97B-51B3-4C98-A845-98560C6ECB7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86C55377-940E-4F96-8D10-C65408267D65}" type="datetime1">
              <a:rPr lang="en-US" smtClean="0"/>
              <a:t>7/14/2020</a:t>
            </a:fld>
            <a:endParaRPr lang="en-US"/>
          </a:p>
        </p:txBody>
      </p:sp>
      <p:sp>
        <p:nvSpPr>
          <p:cNvPr id="29" name="Footer Placeholder 28"/>
          <p:cNvSpPr>
            <a:spLocks noGrp="1"/>
          </p:cNvSpPr>
          <p:nvPr>
            <p:ph type="ftr" sz="quarter" idx="11"/>
          </p:nvPr>
        </p:nvSpPr>
        <p:spPr/>
        <p:txBody>
          <a:bodyPr/>
          <a:lstStyle/>
          <a:p>
            <a:r>
              <a:rPr lang="en-US"/>
              <a:t>BP SMSM 2013</a:t>
            </a:r>
          </a:p>
        </p:txBody>
      </p:sp>
      <p:sp>
        <p:nvSpPr>
          <p:cNvPr id="7" name="Slide Number Placeholder 6"/>
          <p:cNvSpPr>
            <a:spLocks noGrp="1"/>
          </p:cNvSpPr>
          <p:nvPr>
            <p:ph type="sldNum" sz="quarter" idx="12"/>
          </p:nvPr>
        </p:nvSpPr>
        <p:spPr/>
        <p:txBody>
          <a:bodyPr/>
          <a:lstStyle/>
          <a:p>
            <a:fld id="{B300D97B-51B3-4C98-A845-98560C6ECB7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87DA1B70-B55C-44F7-8FA9-C8373037D1FB}" type="datetime1">
              <a:rPr lang="en-US" smtClean="0"/>
              <a:t>7/14/2020</a:t>
            </a:fld>
            <a:endParaRPr lang="en-US"/>
          </a:p>
        </p:txBody>
      </p:sp>
      <p:sp>
        <p:nvSpPr>
          <p:cNvPr id="5" name="Footer Placeholder 4"/>
          <p:cNvSpPr>
            <a:spLocks noGrp="1"/>
          </p:cNvSpPr>
          <p:nvPr>
            <p:ph type="ftr" sz="quarter" idx="11"/>
          </p:nvPr>
        </p:nvSpPr>
        <p:spPr/>
        <p:txBody>
          <a:bodyPr/>
          <a:lstStyle/>
          <a:p>
            <a:r>
              <a:rPr lang="en-US"/>
              <a:t>BP SMSM 2013</a:t>
            </a:r>
          </a:p>
        </p:txBody>
      </p:sp>
      <p:sp>
        <p:nvSpPr>
          <p:cNvPr id="31" name="Slide Number Placeholder 30"/>
          <p:cNvSpPr>
            <a:spLocks noGrp="1"/>
          </p:cNvSpPr>
          <p:nvPr>
            <p:ph type="sldNum" sz="quarter" idx="12"/>
          </p:nvPr>
        </p:nvSpPr>
        <p:spPr/>
        <p:txBody>
          <a:bodyPr/>
          <a:lstStyle/>
          <a:p>
            <a:fld id="{B300D97B-51B3-4C98-A845-98560C6ECB7E}"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522A410-397F-41CE-8316-B614A8DD3218}" type="datetime1">
              <a:rPr lang="en-US" smtClean="0"/>
              <a:t>7/14/2020</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r>
              <a:rPr lang="en-US"/>
              <a:t>BP SMSM 2013</a:t>
            </a: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300D97B-51B3-4C98-A845-98560C6ECB7E}"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en.wikipedia.org/wiki/William_Edmund_Hick" TargetMode="External"/><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en.wikipedia.org/wiki/Logarithm" TargetMode="External"/><Relationship Id="rId5" Type="http://schemas.openxmlformats.org/officeDocument/2006/relationships/hyperlink" Target="http://en.wikipedia.org/wiki/Reaction_time" TargetMode="External"/><Relationship Id="rId4" Type="http://schemas.openxmlformats.org/officeDocument/2006/relationships/hyperlink" Target="http://en.wikipedia.org/wiki/Ray_Hyman" TargetMode="Externa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Kneejerk, Intuition, Cognition and Hindsight Bias</a:t>
            </a:r>
          </a:p>
        </p:txBody>
      </p:sp>
      <p:sp>
        <p:nvSpPr>
          <p:cNvPr id="3" name="Subtitle 2"/>
          <p:cNvSpPr>
            <a:spLocks noGrp="1"/>
          </p:cNvSpPr>
          <p:nvPr>
            <p:ph type="subTitle" idx="1"/>
          </p:nvPr>
        </p:nvSpPr>
        <p:spPr/>
        <p:txBody>
          <a:bodyPr>
            <a:normAutofit fontScale="47500" lnSpcReduction="20000"/>
          </a:bodyPr>
          <a:lstStyle/>
          <a:p>
            <a:r>
              <a:rPr lang="en-US" dirty="0"/>
              <a:t>Brian Peacock, Stella Ng, Tan Kay </a:t>
            </a:r>
            <a:r>
              <a:rPr lang="en-US" dirty="0" err="1"/>
              <a:t>Chuan</a:t>
            </a:r>
            <a:r>
              <a:rPr lang="en-US" dirty="0"/>
              <a:t>, Lucas Tan, Pang Jin Zhou</a:t>
            </a:r>
          </a:p>
          <a:p>
            <a:r>
              <a:rPr lang="en-US" dirty="0"/>
              <a:t>National University of Singapore</a:t>
            </a:r>
          </a:p>
          <a:p>
            <a:r>
              <a:rPr lang="en-US" dirty="0"/>
              <a:t>SIM University</a:t>
            </a:r>
          </a:p>
          <a:p>
            <a:endParaRPr lang="en-US" dirty="0"/>
          </a:p>
          <a:p>
            <a:r>
              <a:rPr lang="en-US" dirty="0"/>
              <a:t>August 2013</a:t>
            </a:r>
          </a:p>
        </p:txBody>
      </p:sp>
      <p:sp>
        <p:nvSpPr>
          <p:cNvPr id="5" name="Slide Number Placeholder 4"/>
          <p:cNvSpPr>
            <a:spLocks noGrp="1"/>
          </p:cNvSpPr>
          <p:nvPr>
            <p:ph type="sldNum" sz="quarter" idx="12"/>
          </p:nvPr>
        </p:nvSpPr>
        <p:spPr/>
        <p:txBody>
          <a:bodyPr/>
          <a:lstStyle/>
          <a:p>
            <a:fld id="{B300D97B-51B3-4C98-A845-98560C6ECB7E}"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854" y="457200"/>
            <a:ext cx="8610600" cy="796637"/>
          </a:xfrm>
          <a:ln w="6350">
            <a:noFill/>
          </a:ln>
        </p:spPr>
        <p:txBody>
          <a:bodyPr>
            <a:noAutofit/>
          </a:bodyPr>
          <a:lstStyle/>
          <a:p>
            <a:r>
              <a:rPr lang="en-US" sz="2800" dirty="0"/>
              <a:t>The Problem of Operational Limited Capacity </a:t>
            </a:r>
          </a:p>
        </p:txBody>
      </p:sp>
      <p:sp>
        <p:nvSpPr>
          <p:cNvPr id="17" name="Slide Number Placeholder 16"/>
          <p:cNvSpPr>
            <a:spLocks noGrp="1"/>
          </p:cNvSpPr>
          <p:nvPr>
            <p:ph type="sldNum" sz="quarter" idx="12"/>
          </p:nvPr>
        </p:nvSpPr>
        <p:spPr/>
        <p:txBody>
          <a:bodyPr>
            <a:normAutofit fontScale="92500" lnSpcReduction="10000"/>
          </a:bodyPr>
          <a:lstStyle/>
          <a:p>
            <a:fld id="{B300D97B-51B3-4C98-A845-98560C6ECB7E}" type="slidenum">
              <a:rPr lang="en-US" smtClean="0"/>
              <a:pPr/>
              <a:t>10</a:t>
            </a:fld>
            <a:endParaRPr lang="en-US"/>
          </a:p>
        </p:txBody>
      </p:sp>
      <p:sp>
        <p:nvSpPr>
          <p:cNvPr id="3" name="Oval 2"/>
          <p:cNvSpPr/>
          <p:nvPr/>
        </p:nvSpPr>
        <p:spPr>
          <a:xfrm>
            <a:off x="2456350" y="4725552"/>
            <a:ext cx="2581613" cy="1663699"/>
          </a:xfrm>
          <a:prstGeom prst="ellipse">
            <a:avLst/>
          </a:prstGeom>
          <a:solidFill>
            <a:srgbClr val="FFC0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External Information</a:t>
            </a:r>
          </a:p>
        </p:txBody>
      </p:sp>
      <p:sp>
        <p:nvSpPr>
          <p:cNvPr id="4" name="Oval 3"/>
          <p:cNvSpPr/>
          <p:nvPr/>
        </p:nvSpPr>
        <p:spPr>
          <a:xfrm>
            <a:off x="3990408" y="1867041"/>
            <a:ext cx="2890531" cy="1452993"/>
          </a:xfrm>
          <a:prstGeom prst="ellipse">
            <a:avLst/>
          </a:prstGeom>
          <a:solidFill>
            <a:srgbClr val="0070C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Long Term </a:t>
            </a:r>
          </a:p>
          <a:p>
            <a:pPr algn="ctr"/>
            <a:r>
              <a:rPr lang="en-US" sz="2400" dirty="0">
                <a:solidFill>
                  <a:schemeClr val="bg1"/>
                </a:solidFill>
              </a:rPr>
              <a:t>Memory</a:t>
            </a:r>
          </a:p>
        </p:txBody>
      </p:sp>
      <p:sp>
        <p:nvSpPr>
          <p:cNvPr id="5" name="Oval 4"/>
          <p:cNvSpPr/>
          <p:nvPr/>
        </p:nvSpPr>
        <p:spPr>
          <a:xfrm>
            <a:off x="3290603" y="3723193"/>
            <a:ext cx="1778617" cy="707317"/>
          </a:xfrm>
          <a:prstGeom prst="ellipse">
            <a:avLst/>
          </a:prstGeom>
          <a:solidFill>
            <a:srgbClr val="FF99CC"/>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Operational Memory</a:t>
            </a:r>
          </a:p>
        </p:txBody>
      </p:sp>
      <p:sp>
        <p:nvSpPr>
          <p:cNvPr id="6" name="Oval 5"/>
          <p:cNvSpPr/>
          <p:nvPr/>
        </p:nvSpPr>
        <p:spPr>
          <a:xfrm>
            <a:off x="5435673" y="3875277"/>
            <a:ext cx="1445266" cy="403149"/>
          </a:xfrm>
          <a:prstGeom prst="ellipse">
            <a:avLst/>
          </a:prstGeom>
          <a:solidFill>
            <a:srgbClr val="FF99CC"/>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Decisions</a:t>
            </a:r>
          </a:p>
        </p:txBody>
      </p:sp>
      <p:sp>
        <p:nvSpPr>
          <p:cNvPr id="7" name="Oval 6"/>
          <p:cNvSpPr/>
          <p:nvPr/>
        </p:nvSpPr>
        <p:spPr>
          <a:xfrm>
            <a:off x="7162800" y="3479374"/>
            <a:ext cx="1882060" cy="1194954"/>
          </a:xfrm>
          <a:prstGeom prst="ellipse">
            <a:avLst/>
          </a:prstGeom>
          <a:solidFill>
            <a:srgbClr val="00B05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Execution</a:t>
            </a:r>
          </a:p>
        </p:txBody>
      </p:sp>
      <p:sp>
        <p:nvSpPr>
          <p:cNvPr id="8" name="Oval 7"/>
          <p:cNvSpPr/>
          <p:nvPr/>
        </p:nvSpPr>
        <p:spPr>
          <a:xfrm>
            <a:off x="588051" y="3818102"/>
            <a:ext cx="2231349" cy="517498"/>
          </a:xfrm>
          <a:prstGeom prst="ellipse">
            <a:avLst/>
          </a:prstGeom>
          <a:solidFill>
            <a:srgbClr val="FF99CC"/>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Attention</a:t>
            </a:r>
          </a:p>
        </p:txBody>
      </p:sp>
      <p:sp>
        <p:nvSpPr>
          <p:cNvPr id="9" name="Oval 8"/>
          <p:cNvSpPr/>
          <p:nvPr/>
        </p:nvSpPr>
        <p:spPr>
          <a:xfrm>
            <a:off x="3990407" y="2381101"/>
            <a:ext cx="642747" cy="424873"/>
          </a:xfrm>
          <a:prstGeom prst="ellipse">
            <a:avLst/>
          </a:prstGeom>
          <a:solidFill>
            <a:srgbClr val="FFFF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0" name="Oval 9"/>
          <p:cNvSpPr/>
          <p:nvPr/>
        </p:nvSpPr>
        <p:spPr>
          <a:xfrm>
            <a:off x="2456350" y="5344964"/>
            <a:ext cx="642747" cy="424873"/>
          </a:xfrm>
          <a:prstGeom prst="ellipse">
            <a:avLst/>
          </a:prstGeom>
          <a:solidFill>
            <a:srgbClr val="FFFF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cxnSp>
        <p:nvCxnSpPr>
          <p:cNvPr id="12" name="Curved Connector 11"/>
          <p:cNvCxnSpPr/>
          <p:nvPr/>
        </p:nvCxnSpPr>
        <p:spPr>
          <a:xfrm rot="10800000" flipV="1">
            <a:off x="2590800" y="2583438"/>
            <a:ext cx="1399608" cy="20198"/>
          </a:xfrm>
          <a:prstGeom prst="curvedConnector3">
            <a:avLst>
              <a:gd name="adj1" fmla="val 50000"/>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3" name="Curved Connector 12"/>
          <p:cNvCxnSpPr>
            <a:stCxn id="6" idx="6"/>
            <a:endCxn id="7" idx="2"/>
          </p:cNvCxnSpPr>
          <p:nvPr/>
        </p:nvCxnSpPr>
        <p:spPr>
          <a:xfrm flipV="1">
            <a:off x="6880939" y="4076851"/>
            <a:ext cx="281861" cy="1"/>
          </a:xfrm>
          <a:prstGeom prst="curvedConnector3">
            <a:avLst>
              <a:gd name="adj1" fmla="val 50000"/>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4" name="Curved Connector 13"/>
          <p:cNvCxnSpPr>
            <a:stCxn id="5" idx="6"/>
            <a:endCxn id="6" idx="2"/>
          </p:cNvCxnSpPr>
          <p:nvPr/>
        </p:nvCxnSpPr>
        <p:spPr>
          <a:xfrm>
            <a:off x="5069220" y="4076852"/>
            <a:ext cx="366453" cy="12700"/>
          </a:xfrm>
          <a:prstGeom prst="curvedConnector3">
            <a:avLst>
              <a:gd name="adj1" fmla="val 50000"/>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5" name="Curved Connector 14"/>
          <p:cNvCxnSpPr>
            <a:stCxn id="8" idx="6"/>
            <a:endCxn id="5" idx="2"/>
          </p:cNvCxnSpPr>
          <p:nvPr/>
        </p:nvCxnSpPr>
        <p:spPr>
          <a:xfrm>
            <a:off x="2819400" y="4076851"/>
            <a:ext cx="471203" cy="1"/>
          </a:xfrm>
          <a:prstGeom prst="curvedConnector3">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6" name="Curved Connector 15"/>
          <p:cNvCxnSpPr>
            <a:stCxn id="25" idx="2"/>
            <a:endCxn id="8" idx="2"/>
          </p:cNvCxnSpPr>
          <p:nvPr/>
        </p:nvCxnSpPr>
        <p:spPr>
          <a:xfrm rot="10800000" flipV="1">
            <a:off x="588052" y="2593537"/>
            <a:ext cx="166179" cy="1483314"/>
          </a:xfrm>
          <a:prstGeom prst="curvedConnector3">
            <a:avLst>
              <a:gd name="adj1" fmla="val 237563"/>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754230" y="1900457"/>
            <a:ext cx="1836570" cy="1386160"/>
          </a:xfrm>
          <a:prstGeom prst="ellipse">
            <a:avLst/>
          </a:prstGeom>
          <a:solidFill>
            <a:srgbClr val="00B0F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Experience</a:t>
            </a:r>
          </a:p>
          <a:p>
            <a:pPr algn="ctr"/>
            <a:r>
              <a:rPr lang="en-US" sz="1600" dirty="0">
                <a:solidFill>
                  <a:schemeClr val="tx1"/>
                </a:solidFill>
              </a:rPr>
              <a:t>Anticipation</a:t>
            </a:r>
          </a:p>
          <a:p>
            <a:pPr algn="ctr"/>
            <a:r>
              <a:rPr lang="en-US" sz="1600" dirty="0">
                <a:solidFill>
                  <a:schemeClr val="tx1"/>
                </a:solidFill>
              </a:rPr>
              <a:t>Prejudice</a:t>
            </a:r>
          </a:p>
          <a:p>
            <a:pPr algn="ctr"/>
            <a:r>
              <a:rPr lang="en-US" sz="1600" dirty="0">
                <a:solidFill>
                  <a:schemeClr val="tx1"/>
                </a:solidFill>
              </a:rPr>
              <a:t>Habit</a:t>
            </a:r>
          </a:p>
        </p:txBody>
      </p:sp>
      <p:cxnSp>
        <p:nvCxnSpPr>
          <p:cNvPr id="43" name="Curved Connector 42"/>
          <p:cNvCxnSpPr>
            <a:stCxn id="3" idx="2"/>
            <a:endCxn id="8" idx="4"/>
          </p:cNvCxnSpPr>
          <p:nvPr/>
        </p:nvCxnSpPr>
        <p:spPr>
          <a:xfrm rot="10800000">
            <a:off x="1703726" y="4335600"/>
            <a:ext cx="752624" cy="1221802"/>
          </a:xfrm>
          <a:prstGeom prst="curvedConnector2">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172200" y="5257800"/>
            <a:ext cx="2362200" cy="646331"/>
          </a:xfrm>
          <a:prstGeom prst="rect">
            <a:avLst/>
          </a:prstGeom>
          <a:noFill/>
        </p:spPr>
        <p:txBody>
          <a:bodyPr wrap="square" rtlCol="0">
            <a:spAutoFit/>
          </a:bodyPr>
          <a:lstStyle/>
          <a:p>
            <a:pPr>
              <a:buFont typeface="Arial" pitchFamily="34" charset="0"/>
              <a:buChar char="•"/>
            </a:pPr>
            <a:r>
              <a:rPr lang="en-US" dirty="0"/>
              <a:t>Limited capacity</a:t>
            </a:r>
          </a:p>
          <a:p>
            <a:pPr>
              <a:buFont typeface="Arial" pitchFamily="34" charset="0"/>
              <a:buChar char="•"/>
            </a:pPr>
            <a:r>
              <a:rPr lang="en-US" dirty="0"/>
              <a:t>Limited information</a:t>
            </a:r>
          </a:p>
        </p:txBody>
      </p:sp>
    </p:spTree>
    <p:extLst>
      <p:ext uri="{BB962C8B-B14F-4D97-AF65-F5344CB8AC3E}">
        <p14:creationId xmlns:p14="http://schemas.microsoft.com/office/powerpoint/2010/main" val="3818586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Fuzzy Awareness</a:t>
            </a:r>
          </a:p>
        </p:txBody>
      </p:sp>
      <p:sp>
        <p:nvSpPr>
          <p:cNvPr id="53" name="Slide Number Placeholder 52"/>
          <p:cNvSpPr>
            <a:spLocks noGrp="1"/>
          </p:cNvSpPr>
          <p:nvPr>
            <p:ph type="sldNum" sz="quarter" idx="12"/>
          </p:nvPr>
        </p:nvSpPr>
        <p:spPr/>
        <p:txBody>
          <a:bodyPr>
            <a:normAutofit fontScale="92500" lnSpcReduction="10000"/>
          </a:bodyPr>
          <a:lstStyle/>
          <a:p>
            <a:fld id="{B300D97B-51B3-4C98-A845-98560C6ECB7E}" type="slidenum">
              <a:rPr lang="en-US" smtClean="0"/>
              <a:pPr/>
              <a:t>11</a:t>
            </a:fld>
            <a:endParaRPr lang="en-US"/>
          </a:p>
        </p:txBody>
      </p:sp>
      <p:grpSp>
        <p:nvGrpSpPr>
          <p:cNvPr id="3" name="Group 1"/>
          <p:cNvGrpSpPr>
            <a:grpSpLocks/>
          </p:cNvGrpSpPr>
          <p:nvPr/>
        </p:nvGrpSpPr>
        <p:grpSpPr bwMode="auto">
          <a:xfrm>
            <a:off x="228600" y="1905000"/>
            <a:ext cx="8763000" cy="4237038"/>
            <a:chOff x="416473" y="533400"/>
            <a:chExt cx="8669788" cy="5424488"/>
          </a:xfrm>
        </p:grpSpPr>
        <p:sp>
          <p:nvSpPr>
            <p:cNvPr id="4" name="10-Point Star 3"/>
            <p:cNvSpPr/>
            <p:nvPr/>
          </p:nvSpPr>
          <p:spPr>
            <a:xfrm>
              <a:off x="416473" y="684989"/>
              <a:ext cx="1363839" cy="687320"/>
            </a:xfrm>
            <a:prstGeom prst="star10">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050" b="1" dirty="0">
                  <a:solidFill>
                    <a:srgbClr val="FFFF00"/>
                  </a:solidFill>
                </a:rPr>
                <a:t>Knowledge</a:t>
              </a:r>
            </a:p>
          </p:txBody>
        </p:sp>
        <p:sp>
          <p:nvSpPr>
            <p:cNvPr id="5" name="10-Point Star 4"/>
            <p:cNvSpPr/>
            <p:nvPr/>
          </p:nvSpPr>
          <p:spPr>
            <a:xfrm>
              <a:off x="3693665" y="533400"/>
              <a:ext cx="1362308" cy="685597"/>
            </a:xfrm>
            <a:prstGeom prst="star10">
              <a:avLst/>
            </a:prstGeom>
            <a:solidFill>
              <a:srgbClr val="0070C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100" b="1" dirty="0">
                  <a:solidFill>
                    <a:srgbClr val="FFFF00"/>
                  </a:solidFill>
                </a:rPr>
                <a:t>Strategy</a:t>
              </a:r>
            </a:p>
          </p:txBody>
        </p:sp>
        <p:sp>
          <p:nvSpPr>
            <p:cNvPr id="6" name="10-Point Star 5"/>
            <p:cNvSpPr/>
            <p:nvPr/>
          </p:nvSpPr>
          <p:spPr>
            <a:xfrm>
              <a:off x="5418745" y="533400"/>
              <a:ext cx="1712835" cy="642533"/>
            </a:xfrm>
            <a:prstGeom prst="star10">
              <a:avLst/>
            </a:prstGeom>
            <a:solidFill>
              <a:srgbClr val="0070C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100" b="1" dirty="0">
                  <a:solidFill>
                    <a:srgbClr val="FFFF00"/>
                  </a:solidFill>
                </a:rPr>
                <a:t>Tactics</a:t>
              </a:r>
            </a:p>
          </p:txBody>
        </p:sp>
        <p:sp>
          <p:nvSpPr>
            <p:cNvPr id="7" name="7-Point Star 6"/>
            <p:cNvSpPr/>
            <p:nvPr/>
          </p:nvSpPr>
          <p:spPr>
            <a:xfrm>
              <a:off x="5271799" y="2743505"/>
              <a:ext cx="1838351" cy="685597"/>
            </a:xfrm>
            <a:prstGeom prst="star7">
              <a:avLst/>
            </a:prstGeom>
            <a:solidFill>
              <a:srgbClr val="92D05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100" b="1" dirty="0">
                  <a:solidFill>
                    <a:schemeClr val="tx1"/>
                  </a:solidFill>
                </a:rPr>
                <a:t>Attending</a:t>
              </a:r>
            </a:p>
          </p:txBody>
        </p:sp>
        <p:sp>
          <p:nvSpPr>
            <p:cNvPr id="8" name="7-Point Star 7"/>
            <p:cNvSpPr/>
            <p:nvPr/>
          </p:nvSpPr>
          <p:spPr>
            <a:xfrm>
              <a:off x="4535541" y="4648707"/>
              <a:ext cx="1380676" cy="470271"/>
            </a:xfrm>
            <a:prstGeom prst="star7">
              <a:avLst/>
            </a:prstGeom>
            <a:solidFill>
              <a:srgbClr val="FF7C8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900" b="1" dirty="0">
                  <a:solidFill>
                    <a:schemeClr val="tx1"/>
                  </a:solidFill>
                </a:rPr>
                <a:t>Perceiving</a:t>
              </a:r>
            </a:p>
          </p:txBody>
        </p:sp>
        <p:sp>
          <p:nvSpPr>
            <p:cNvPr id="9" name="7-Point Star 8"/>
            <p:cNvSpPr/>
            <p:nvPr/>
          </p:nvSpPr>
          <p:spPr>
            <a:xfrm>
              <a:off x="4800349" y="5485894"/>
              <a:ext cx="1826105" cy="471994"/>
            </a:xfrm>
            <a:prstGeom prst="star7">
              <a:avLst/>
            </a:prstGeom>
            <a:solidFill>
              <a:srgbClr val="FF7C8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900" b="1" dirty="0">
                  <a:solidFill>
                    <a:schemeClr val="tx1"/>
                  </a:solidFill>
                </a:rPr>
                <a:t>Understanding</a:t>
              </a:r>
            </a:p>
          </p:txBody>
        </p:sp>
        <p:sp>
          <p:nvSpPr>
            <p:cNvPr id="10" name="7-Point Star 9"/>
            <p:cNvSpPr/>
            <p:nvPr/>
          </p:nvSpPr>
          <p:spPr>
            <a:xfrm>
              <a:off x="6155003" y="4876091"/>
              <a:ext cx="1380676" cy="471994"/>
            </a:xfrm>
            <a:prstGeom prst="star7">
              <a:avLst/>
            </a:prstGeom>
            <a:solidFill>
              <a:srgbClr val="FF7C8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900" b="1" dirty="0">
                  <a:solidFill>
                    <a:schemeClr val="tx1"/>
                  </a:solidFill>
                </a:rPr>
                <a:t>Predicting</a:t>
              </a:r>
            </a:p>
          </p:txBody>
        </p:sp>
        <p:sp>
          <p:nvSpPr>
            <p:cNvPr id="11" name="7-Point Star 10"/>
            <p:cNvSpPr/>
            <p:nvPr/>
          </p:nvSpPr>
          <p:spPr>
            <a:xfrm>
              <a:off x="6852995" y="3429102"/>
              <a:ext cx="1287304" cy="685597"/>
            </a:xfrm>
            <a:prstGeom prst="star7">
              <a:avLst/>
            </a:prstGeom>
            <a:solidFill>
              <a:srgbClr val="92D05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000" b="1" dirty="0">
                  <a:solidFill>
                    <a:schemeClr val="tx1"/>
                  </a:solidFill>
                </a:rPr>
                <a:t>Deciding</a:t>
              </a:r>
            </a:p>
          </p:txBody>
        </p:sp>
        <p:sp>
          <p:nvSpPr>
            <p:cNvPr id="12" name="7-Point Star 11"/>
            <p:cNvSpPr/>
            <p:nvPr/>
          </p:nvSpPr>
          <p:spPr>
            <a:xfrm>
              <a:off x="7257095" y="5180992"/>
              <a:ext cx="1639361" cy="685597"/>
            </a:xfrm>
            <a:prstGeom prst="star7">
              <a:avLst/>
            </a:prstGeom>
            <a:solidFill>
              <a:srgbClr val="92D05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000" b="1" dirty="0">
                  <a:solidFill>
                    <a:schemeClr val="tx1"/>
                  </a:solidFill>
                </a:rPr>
                <a:t>Responding</a:t>
              </a:r>
            </a:p>
          </p:txBody>
        </p:sp>
        <p:sp>
          <p:nvSpPr>
            <p:cNvPr id="13" name="Explosion 1 12"/>
            <p:cNvSpPr/>
            <p:nvPr/>
          </p:nvSpPr>
          <p:spPr>
            <a:xfrm>
              <a:off x="7257095" y="4268011"/>
              <a:ext cx="1829166" cy="785509"/>
            </a:xfrm>
            <a:prstGeom prst="irregularSeal1">
              <a:avLst/>
            </a:prstGeom>
            <a:solidFill>
              <a:srgbClr val="005426"/>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050" b="1" dirty="0">
                  <a:solidFill>
                    <a:schemeClr val="bg1"/>
                  </a:solidFill>
                </a:rPr>
                <a:t>Controlling</a:t>
              </a:r>
            </a:p>
          </p:txBody>
        </p:sp>
        <p:sp>
          <p:nvSpPr>
            <p:cNvPr id="14" name="10-Point Star 13"/>
            <p:cNvSpPr/>
            <p:nvPr/>
          </p:nvSpPr>
          <p:spPr>
            <a:xfrm>
              <a:off x="416473" y="2057907"/>
              <a:ext cx="1294958" cy="685597"/>
            </a:xfrm>
            <a:prstGeom prst="star10">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050" b="1" dirty="0">
                  <a:solidFill>
                    <a:srgbClr val="FFFF00"/>
                  </a:solidFill>
                </a:rPr>
                <a:t>Expertise</a:t>
              </a:r>
            </a:p>
          </p:txBody>
        </p:sp>
        <p:sp>
          <p:nvSpPr>
            <p:cNvPr id="15" name="7-Point Star 14"/>
            <p:cNvSpPr/>
            <p:nvPr/>
          </p:nvSpPr>
          <p:spPr>
            <a:xfrm>
              <a:off x="2701783" y="2819299"/>
              <a:ext cx="2349598" cy="1143811"/>
            </a:xfrm>
            <a:prstGeom prst="star7">
              <a:avLst/>
            </a:prstGeom>
            <a:solidFill>
              <a:srgbClr val="FFFF0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b="1" dirty="0">
                  <a:solidFill>
                    <a:schemeClr val="tx1"/>
                  </a:solidFill>
                </a:rPr>
                <a:t>Operational Memory</a:t>
              </a:r>
            </a:p>
          </p:txBody>
        </p:sp>
        <p:sp>
          <p:nvSpPr>
            <p:cNvPr id="16" name="Oval 15"/>
            <p:cNvSpPr/>
            <p:nvPr/>
          </p:nvSpPr>
          <p:spPr>
            <a:xfrm>
              <a:off x="2883934" y="4800297"/>
              <a:ext cx="1399044" cy="558124"/>
            </a:xfrm>
            <a:prstGeom prst="ellipse">
              <a:avLst/>
            </a:prstGeom>
            <a:solidFill>
              <a:srgbClr val="0070C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000" b="1" dirty="0">
                  <a:solidFill>
                    <a:srgbClr val="FFFF00"/>
                  </a:solidFill>
                </a:rPr>
                <a:t>Feedback</a:t>
              </a:r>
            </a:p>
          </p:txBody>
        </p:sp>
        <p:sp>
          <p:nvSpPr>
            <p:cNvPr id="17" name="7-Point Star 16"/>
            <p:cNvSpPr/>
            <p:nvPr/>
          </p:nvSpPr>
          <p:spPr>
            <a:xfrm>
              <a:off x="563419" y="4502285"/>
              <a:ext cx="1671506" cy="685597"/>
            </a:xfrm>
            <a:prstGeom prst="star7">
              <a:avLst/>
            </a:prstGeom>
            <a:solidFill>
              <a:srgbClr val="92D05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050" b="1" dirty="0">
                  <a:solidFill>
                    <a:schemeClr val="tx1"/>
                  </a:solidFill>
                </a:rPr>
                <a:t>Adapting</a:t>
              </a:r>
            </a:p>
          </p:txBody>
        </p:sp>
        <p:sp>
          <p:nvSpPr>
            <p:cNvPr id="18" name="7-Point Star 17"/>
            <p:cNvSpPr/>
            <p:nvPr/>
          </p:nvSpPr>
          <p:spPr>
            <a:xfrm>
              <a:off x="636891" y="3275789"/>
              <a:ext cx="1682221" cy="687320"/>
            </a:xfrm>
            <a:prstGeom prst="star7">
              <a:avLst/>
            </a:prstGeom>
            <a:solidFill>
              <a:srgbClr val="92D05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050" b="1" dirty="0">
                  <a:solidFill>
                    <a:schemeClr val="tx1"/>
                  </a:solidFill>
                </a:rPr>
                <a:t>Learning</a:t>
              </a:r>
            </a:p>
          </p:txBody>
        </p:sp>
        <p:sp>
          <p:nvSpPr>
            <p:cNvPr id="19" name="10-Point Star 18"/>
            <p:cNvSpPr/>
            <p:nvPr/>
          </p:nvSpPr>
          <p:spPr>
            <a:xfrm>
              <a:off x="1787965" y="1067408"/>
              <a:ext cx="1643953" cy="685597"/>
            </a:xfrm>
            <a:prstGeom prst="star10">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050" b="1" dirty="0">
                  <a:solidFill>
                    <a:srgbClr val="FFFF00"/>
                  </a:solidFill>
                </a:rPr>
                <a:t>Long Term Memory</a:t>
              </a:r>
            </a:p>
          </p:txBody>
        </p:sp>
        <p:sp>
          <p:nvSpPr>
            <p:cNvPr id="20" name="7-Point Star 19"/>
            <p:cNvSpPr/>
            <p:nvPr/>
          </p:nvSpPr>
          <p:spPr>
            <a:xfrm>
              <a:off x="5492217" y="3963110"/>
              <a:ext cx="1610278" cy="685597"/>
            </a:xfrm>
            <a:prstGeom prst="star7">
              <a:avLst/>
            </a:prstGeom>
            <a:solidFill>
              <a:srgbClr val="FF000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000" b="1" dirty="0">
                  <a:solidFill>
                    <a:schemeClr val="tx1"/>
                  </a:solidFill>
                </a:rPr>
                <a:t>Situation Awareness</a:t>
              </a:r>
            </a:p>
          </p:txBody>
        </p:sp>
        <p:sp>
          <p:nvSpPr>
            <p:cNvPr id="21" name="7-Point Star 20"/>
            <p:cNvSpPr/>
            <p:nvPr/>
          </p:nvSpPr>
          <p:spPr>
            <a:xfrm>
              <a:off x="6879016" y="1021177"/>
              <a:ext cx="1679519" cy="1036730"/>
            </a:xfrm>
            <a:prstGeom prst="star7">
              <a:avLst/>
            </a:prstGeom>
            <a:solidFill>
              <a:schemeClr val="bg1">
                <a:lumMod val="5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2000" b="1" dirty="0"/>
                <a:t>Noise</a:t>
              </a:r>
            </a:p>
          </p:txBody>
        </p:sp>
        <p:sp>
          <p:nvSpPr>
            <p:cNvPr id="22" name="7-Point Star 21"/>
            <p:cNvSpPr/>
            <p:nvPr/>
          </p:nvSpPr>
          <p:spPr>
            <a:xfrm>
              <a:off x="7299954" y="2438603"/>
              <a:ext cx="1630177" cy="685597"/>
            </a:xfrm>
            <a:prstGeom prst="star7">
              <a:avLst/>
            </a:prstGeom>
            <a:solidFill>
              <a:schemeClr val="bg1">
                <a:lumMod val="5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000" b="1" dirty="0"/>
                <a:t>Distraction</a:t>
              </a:r>
            </a:p>
          </p:txBody>
        </p:sp>
        <p:cxnSp>
          <p:nvCxnSpPr>
            <p:cNvPr id="23" name="Shape 27"/>
            <p:cNvCxnSpPr>
              <a:stCxn id="21" idx="3"/>
              <a:endCxn id="7" idx="0"/>
            </p:cNvCxnSpPr>
            <p:nvPr/>
          </p:nvCxnSpPr>
          <p:spPr>
            <a:xfrm rot="5400000">
              <a:off x="6725882" y="2260128"/>
              <a:ext cx="821385" cy="416952"/>
            </a:xfrm>
            <a:prstGeom prst="curvedConnector2">
              <a:avLst/>
            </a:prstGeom>
            <a:ln w="38100">
              <a:solidFill>
                <a:srgbClr val="84877F"/>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4" name="Shape 28"/>
            <p:cNvCxnSpPr>
              <a:stCxn id="18" idx="5"/>
              <a:endCxn id="14" idx="3"/>
            </p:cNvCxnSpPr>
            <p:nvPr/>
          </p:nvCxnSpPr>
          <p:spPr>
            <a:xfrm rot="10800000" flipH="1">
              <a:off x="803736" y="2743505"/>
              <a:ext cx="260216" cy="668371"/>
            </a:xfrm>
            <a:prstGeom prst="curvedConnector4">
              <a:avLst>
                <a:gd name="adj1" fmla="val -84881"/>
                <a:gd name="adj2" fmla="val 60148"/>
              </a:avLst>
            </a:prstGeom>
            <a:ln w="381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5" name="Shape 29"/>
            <p:cNvCxnSpPr>
              <a:stCxn id="14" idx="7"/>
              <a:endCxn id="4" idx="4"/>
            </p:cNvCxnSpPr>
            <p:nvPr/>
          </p:nvCxnSpPr>
          <p:spPr>
            <a:xfrm rot="5400000" flipH="1" flipV="1">
              <a:off x="262308" y="1708986"/>
              <a:ext cx="816515" cy="12245"/>
            </a:xfrm>
            <a:prstGeom prst="curvedConnector3">
              <a:avLst>
                <a:gd name="adj1" fmla="val 50000"/>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6" name="Shape 30"/>
            <p:cNvCxnSpPr>
              <a:stCxn id="4" idx="0"/>
              <a:endCxn id="19" idx="7"/>
            </p:cNvCxnSpPr>
            <p:nvPr/>
          </p:nvCxnSpPr>
          <p:spPr>
            <a:xfrm>
              <a:off x="1780312" y="922709"/>
              <a:ext cx="321443" cy="210158"/>
            </a:xfrm>
            <a:prstGeom prst="curvedConnector2">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7" name="Shape 33"/>
            <p:cNvCxnSpPr>
              <a:stCxn id="7" idx="2"/>
              <a:endCxn id="20" idx="6"/>
            </p:cNvCxnSpPr>
            <p:nvPr/>
          </p:nvCxnSpPr>
          <p:spPr>
            <a:xfrm rot="5400000">
              <a:off x="6181890" y="3544568"/>
              <a:ext cx="534008" cy="303075"/>
            </a:xfrm>
            <a:prstGeom prst="curvedConnector3">
              <a:avLst>
                <a:gd name="adj1" fmla="val 50000"/>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8" name="Shape 34"/>
            <p:cNvCxnSpPr>
              <a:endCxn id="8" idx="6"/>
            </p:cNvCxnSpPr>
            <p:nvPr/>
          </p:nvCxnSpPr>
          <p:spPr>
            <a:xfrm rot="10800000" flipV="1">
              <a:off x="5225879" y="4083692"/>
              <a:ext cx="557169" cy="565015"/>
            </a:xfrm>
            <a:prstGeom prst="curvedConnector2">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9" name="Shape 35"/>
            <p:cNvCxnSpPr/>
            <p:nvPr/>
          </p:nvCxnSpPr>
          <p:spPr>
            <a:xfrm rot="16200000" flipH="1">
              <a:off x="4787368" y="5371532"/>
              <a:ext cx="384142" cy="3061"/>
            </a:xfrm>
            <a:prstGeom prst="curvedConnector3">
              <a:avLst>
                <a:gd name="adj1" fmla="val 50000"/>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0" name="Shape 36"/>
            <p:cNvCxnSpPr>
              <a:endCxn id="10" idx="2"/>
            </p:cNvCxnSpPr>
            <p:nvPr/>
          </p:nvCxnSpPr>
          <p:spPr>
            <a:xfrm flipV="1">
              <a:off x="6626454" y="5348085"/>
              <a:ext cx="525024" cy="427206"/>
            </a:xfrm>
            <a:prstGeom prst="curvedConnector2">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1" name="Shape 37"/>
            <p:cNvCxnSpPr>
              <a:stCxn id="22" idx="4"/>
              <a:endCxn id="7" idx="1"/>
            </p:cNvCxnSpPr>
            <p:nvPr/>
          </p:nvCxnSpPr>
          <p:spPr>
            <a:xfrm rot="10800000" flipV="1">
              <a:off x="7110150" y="2879590"/>
              <a:ext cx="189805" cy="304902"/>
            </a:xfrm>
            <a:prstGeom prst="curvedConnector3">
              <a:avLst>
                <a:gd name="adj1" fmla="val 50000"/>
              </a:avLst>
            </a:prstGeom>
            <a:ln w="38100">
              <a:solidFill>
                <a:srgbClr val="84877F"/>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2" name="Shape 74"/>
            <p:cNvCxnSpPr>
              <a:stCxn id="47" idx="5"/>
              <a:endCxn id="5" idx="4"/>
            </p:cNvCxnSpPr>
            <p:nvPr/>
          </p:nvCxnSpPr>
          <p:spPr>
            <a:xfrm rot="10800000">
              <a:off x="3953882" y="1153538"/>
              <a:ext cx="889326" cy="506446"/>
            </a:xfrm>
            <a:prstGeom prst="curvedConnector2">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3" name="Shape 75"/>
            <p:cNvCxnSpPr>
              <a:stCxn id="47" idx="0"/>
              <a:endCxn id="6" idx="3"/>
            </p:cNvCxnSpPr>
            <p:nvPr/>
          </p:nvCxnSpPr>
          <p:spPr>
            <a:xfrm flipV="1">
              <a:off x="6174902" y="1175933"/>
              <a:ext cx="101025" cy="484052"/>
            </a:xfrm>
            <a:prstGeom prst="curvedConnector4">
              <a:avLst>
                <a:gd name="adj1" fmla="val 218092"/>
                <a:gd name="adj2" fmla="val 64047"/>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4" name="Shape 76"/>
            <p:cNvCxnSpPr>
              <a:stCxn id="5" idx="1"/>
              <a:endCxn id="6" idx="6"/>
            </p:cNvCxnSpPr>
            <p:nvPr/>
          </p:nvCxnSpPr>
          <p:spPr>
            <a:xfrm flipV="1">
              <a:off x="5055973" y="755617"/>
              <a:ext cx="362771" cy="227384"/>
            </a:xfrm>
            <a:prstGeom prst="curvedConnector3">
              <a:avLst>
                <a:gd name="adj1" fmla="val 50000"/>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5" name="Shape 77"/>
            <p:cNvCxnSpPr>
              <a:stCxn id="19" idx="0"/>
              <a:endCxn id="5" idx="6"/>
            </p:cNvCxnSpPr>
            <p:nvPr/>
          </p:nvCxnSpPr>
          <p:spPr>
            <a:xfrm flipV="1">
              <a:off x="3431918" y="771120"/>
              <a:ext cx="261747" cy="532286"/>
            </a:xfrm>
            <a:prstGeom prst="curvedConnector3">
              <a:avLst>
                <a:gd name="adj1" fmla="val 50000"/>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6" name="Shape 98"/>
            <p:cNvCxnSpPr>
              <a:stCxn id="17" idx="0"/>
              <a:endCxn id="15" idx="3"/>
            </p:cNvCxnSpPr>
            <p:nvPr/>
          </p:nvCxnSpPr>
          <p:spPr>
            <a:xfrm flipV="1">
              <a:off x="2069394" y="3963116"/>
              <a:ext cx="1284356" cy="674960"/>
            </a:xfrm>
            <a:prstGeom prst="curvedConnector2">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7" name="Shape 99"/>
            <p:cNvCxnSpPr>
              <a:stCxn id="16" idx="2"/>
              <a:endCxn id="17" idx="1"/>
            </p:cNvCxnSpPr>
            <p:nvPr/>
          </p:nvCxnSpPr>
          <p:spPr>
            <a:xfrm rot="10800000">
              <a:off x="2234930" y="4943197"/>
              <a:ext cx="649005" cy="136161"/>
            </a:xfrm>
            <a:prstGeom prst="curvedConnector3">
              <a:avLst>
                <a:gd name="adj1" fmla="val 50000"/>
              </a:avLst>
            </a:prstGeom>
            <a:ln w="381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8" name="Shape 100"/>
            <p:cNvCxnSpPr>
              <a:stCxn id="12" idx="3"/>
              <a:endCxn id="16" idx="4"/>
            </p:cNvCxnSpPr>
            <p:nvPr/>
          </p:nvCxnSpPr>
          <p:spPr>
            <a:xfrm rot="5400000" flipH="1">
              <a:off x="5393498" y="3548379"/>
              <a:ext cx="508168" cy="4128251"/>
            </a:xfrm>
            <a:prstGeom prst="curvedConnector3">
              <a:avLst>
                <a:gd name="adj1" fmla="val -44859"/>
              </a:avLst>
            </a:prstGeom>
            <a:ln w="381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9" name="Shape 101"/>
            <p:cNvCxnSpPr>
              <a:stCxn id="18" idx="1"/>
              <a:endCxn id="15" idx="4"/>
            </p:cNvCxnSpPr>
            <p:nvPr/>
          </p:nvCxnSpPr>
          <p:spPr>
            <a:xfrm flipV="1">
              <a:off x="2319112" y="3554852"/>
              <a:ext cx="382671" cy="163648"/>
            </a:xfrm>
            <a:prstGeom prst="curvedConnector3">
              <a:avLst>
                <a:gd name="adj1" fmla="val 50000"/>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0" name="Shape 112"/>
            <p:cNvCxnSpPr>
              <a:stCxn id="17" idx="6"/>
              <a:endCxn id="18" idx="3"/>
            </p:cNvCxnSpPr>
            <p:nvPr/>
          </p:nvCxnSpPr>
          <p:spPr>
            <a:xfrm rot="16200000" flipV="1">
              <a:off x="981838" y="4084950"/>
              <a:ext cx="539172" cy="295497"/>
            </a:xfrm>
            <a:prstGeom prst="curvedConnector3">
              <a:avLst>
                <a:gd name="adj1" fmla="val 50000"/>
              </a:avLst>
            </a:prstGeom>
            <a:ln w="381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1" name="Shape 119"/>
            <p:cNvCxnSpPr>
              <a:stCxn id="10" idx="6"/>
              <a:endCxn id="11" idx="3"/>
            </p:cNvCxnSpPr>
            <p:nvPr/>
          </p:nvCxnSpPr>
          <p:spPr>
            <a:xfrm rot="5400000" flipH="1" flipV="1">
              <a:off x="6646796" y="4313244"/>
              <a:ext cx="761392" cy="364303"/>
            </a:xfrm>
            <a:prstGeom prst="curvedConnector3">
              <a:avLst>
                <a:gd name="adj1" fmla="val 50000"/>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2" name="Shape 119"/>
            <p:cNvCxnSpPr>
              <a:stCxn id="11" idx="1"/>
              <a:endCxn id="12" idx="0"/>
            </p:cNvCxnSpPr>
            <p:nvPr/>
          </p:nvCxnSpPr>
          <p:spPr>
            <a:xfrm>
              <a:off x="8140299" y="3870089"/>
              <a:ext cx="593905" cy="1446989"/>
            </a:xfrm>
            <a:prstGeom prst="curvedConnector3">
              <a:avLst>
                <a:gd name="adj1" fmla="val 164542"/>
              </a:avLst>
            </a:prstGeom>
            <a:ln w="381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3" name="Curved Connector 42"/>
            <p:cNvCxnSpPr>
              <a:stCxn id="15" idx="1"/>
              <a:endCxn id="7" idx="4"/>
            </p:cNvCxnSpPr>
            <p:nvPr/>
          </p:nvCxnSpPr>
          <p:spPr>
            <a:xfrm flipV="1">
              <a:off x="5051381" y="3184492"/>
              <a:ext cx="220418" cy="370360"/>
            </a:xfrm>
            <a:prstGeom prst="curvedConnector3">
              <a:avLst>
                <a:gd name="adj1" fmla="val 50000"/>
              </a:avLst>
            </a:prstGeom>
            <a:ln w="38100">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44" name="Shape 99"/>
            <p:cNvCxnSpPr>
              <a:stCxn id="16" idx="7"/>
              <a:endCxn id="7" idx="3"/>
            </p:cNvCxnSpPr>
            <p:nvPr/>
          </p:nvCxnSpPr>
          <p:spPr>
            <a:xfrm rot="5400000" flipH="1" flipV="1">
              <a:off x="4202752" y="3304216"/>
              <a:ext cx="1453880" cy="1703650"/>
            </a:xfrm>
            <a:prstGeom prst="curvedConnector3">
              <a:avLst>
                <a:gd name="adj1" fmla="val 50000"/>
              </a:avLst>
            </a:prstGeom>
            <a:ln w="381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5" name="Curved Connector 177"/>
            <p:cNvCxnSpPr>
              <a:stCxn id="15" idx="5"/>
              <a:endCxn id="19" idx="3"/>
            </p:cNvCxnSpPr>
            <p:nvPr/>
          </p:nvCxnSpPr>
          <p:spPr>
            <a:xfrm rot="10800000">
              <a:off x="2609942" y="1753005"/>
              <a:ext cx="324505" cy="1291955"/>
            </a:xfrm>
            <a:prstGeom prst="curvedConnector2">
              <a:avLst/>
            </a:prstGeom>
            <a:ln w="38100">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Shape 99"/>
            <p:cNvCxnSpPr>
              <a:stCxn id="15" idx="2"/>
              <a:endCxn id="11" idx="5"/>
            </p:cNvCxnSpPr>
            <p:nvPr/>
          </p:nvCxnSpPr>
          <p:spPr>
            <a:xfrm rot="5400000" flipH="1" flipV="1">
              <a:off x="5490714" y="2473783"/>
              <a:ext cx="397923" cy="2580731"/>
            </a:xfrm>
            <a:prstGeom prst="curvedConnector4">
              <a:avLst>
                <a:gd name="adj1" fmla="val -57499"/>
                <a:gd name="adj2" fmla="val 60152"/>
              </a:avLst>
            </a:prstGeom>
            <a:ln w="38100">
              <a:solidFill>
                <a:srgbClr val="00B050"/>
              </a:solidFill>
              <a:prstDash val="dashDot"/>
              <a:tailEnd type="arrow"/>
            </a:ln>
          </p:spPr>
          <p:style>
            <a:lnRef idx="1">
              <a:schemeClr val="accent1"/>
            </a:lnRef>
            <a:fillRef idx="0">
              <a:schemeClr val="accent1"/>
            </a:fillRef>
            <a:effectRef idx="0">
              <a:schemeClr val="accent1"/>
            </a:effectRef>
            <a:fontRef idx="minor">
              <a:schemeClr val="tx1"/>
            </a:fontRef>
          </p:style>
        </p:cxnSp>
        <p:sp>
          <p:nvSpPr>
            <p:cNvPr id="47" name="7-Point Star 46"/>
            <p:cNvSpPr/>
            <p:nvPr/>
          </p:nvSpPr>
          <p:spPr>
            <a:xfrm>
              <a:off x="4679425" y="1523899"/>
              <a:ext cx="1659260" cy="685597"/>
            </a:xfrm>
            <a:prstGeom prst="star7">
              <a:avLst/>
            </a:prstGeom>
            <a:solidFill>
              <a:srgbClr val="92D05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050" b="1" dirty="0">
                  <a:solidFill>
                    <a:schemeClr val="tx1"/>
                  </a:solidFill>
                </a:rPr>
                <a:t>Planning</a:t>
              </a:r>
            </a:p>
          </p:txBody>
        </p:sp>
        <p:cxnSp>
          <p:nvCxnSpPr>
            <p:cNvPr id="48" name="Curved Connector 288"/>
            <p:cNvCxnSpPr>
              <a:stCxn id="15" idx="0"/>
              <a:endCxn id="47" idx="3"/>
            </p:cNvCxnSpPr>
            <p:nvPr/>
          </p:nvCxnSpPr>
          <p:spPr>
            <a:xfrm flipV="1">
              <a:off x="4818717" y="2209497"/>
              <a:ext cx="321443" cy="835464"/>
            </a:xfrm>
            <a:prstGeom prst="curvedConnector2">
              <a:avLst/>
            </a:prstGeom>
            <a:ln w="38100">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49" name="7-Point Star 48"/>
            <p:cNvSpPr/>
            <p:nvPr/>
          </p:nvSpPr>
          <p:spPr>
            <a:xfrm>
              <a:off x="2773725" y="1753005"/>
              <a:ext cx="1908762" cy="685597"/>
            </a:xfrm>
            <a:prstGeom prst="star7">
              <a:avLst/>
            </a:prstGeom>
            <a:solidFill>
              <a:srgbClr val="92D05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050" b="1" dirty="0">
                  <a:solidFill>
                    <a:schemeClr val="tx1"/>
                  </a:solidFill>
                </a:rPr>
                <a:t>Mental</a:t>
              </a:r>
            </a:p>
            <a:p>
              <a:pPr algn="ctr" fontAlgn="auto">
                <a:spcBef>
                  <a:spcPts val="0"/>
                </a:spcBef>
                <a:spcAft>
                  <a:spcPts val="0"/>
                </a:spcAft>
                <a:defRPr/>
              </a:pPr>
              <a:r>
                <a:rPr lang="en-US" sz="1050" b="1" dirty="0">
                  <a:solidFill>
                    <a:schemeClr val="tx1"/>
                  </a:solidFill>
                </a:rPr>
                <a:t>Simulation</a:t>
              </a:r>
            </a:p>
          </p:txBody>
        </p:sp>
        <p:cxnSp>
          <p:nvCxnSpPr>
            <p:cNvPr id="50" name="Curved Connector 49"/>
            <p:cNvCxnSpPr>
              <a:stCxn id="15" idx="6"/>
              <a:endCxn id="49" idx="2"/>
            </p:cNvCxnSpPr>
            <p:nvPr/>
          </p:nvCxnSpPr>
          <p:spPr>
            <a:xfrm rot="5400000" flipH="1" flipV="1">
              <a:off x="3824761" y="2491189"/>
              <a:ext cx="380697" cy="275523"/>
            </a:xfrm>
            <a:prstGeom prst="curvedConnector3">
              <a:avLst>
                <a:gd name="adj1" fmla="val 50000"/>
              </a:avLst>
            </a:prstGeom>
            <a:ln w="38100">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51" name="Shape 29"/>
            <p:cNvCxnSpPr>
              <a:stCxn id="19" idx="1"/>
              <a:endCxn id="49" idx="6"/>
            </p:cNvCxnSpPr>
            <p:nvPr/>
          </p:nvCxnSpPr>
          <p:spPr>
            <a:xfrm>
              <a:off x="3431918" y="1515286"/>
              <a:ext cx="296952" cy="237720"/>
            </a:xfrm>
            <a:prstGeom prst="curvedConnector2">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09017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8"/>
          <p:cNvGrpSpPr>
            <a:grpSpLocks/>
          </p:cNvGrpSpPr>
          <p:nvPr/>
        </p:nvGrpSpPr>
        <p:grpSpPr bwMode="auto">
          <a:xfrm>
            <a:off x="762000" y="1219200"/>
            <a:ext cx="7620000" cy="5410156"/>
            <a:chOff x="0" y="0"/>
            <a:chExt cx="83612" cy="48613"/>
          </a:xfrm>
        </p:grpSpPr>
        <p:sp>
          <p:nvSpPr>
            <p:cNvPr id="2" name="Rectangle 2"/>
            <p:cNvSpPr>
              <a:spLocks noChangeArrowheads="1"/>
            </p:cNvSpPr>
            <p:nvPr/>
          </p:nvSpPr>
          <p:spPr bwMode="auto">
            <a:xfrm>
              <a:off x="4364" y="0"/>
              <a:ext cx="14478" cy="13716"/>
            </a:xfrm>
            <a:prstGeom prst="rect">
              <a:avLst/>
            </a:prstGeom>
            <a:solidFill>
              <a:schemeClr val="bg1">
                <a:lumMod val="85000"/>
              </a:schemeClr>
            </a:solidFill>
            <a:ln w="381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b="1" i="0" u="none" strike="noStrike" cap="none" normalizeH="0" baseline="0" dirty="0">
                  <a:ln>
                    <a:noFill/>
                  </a:ln>
                  <a:solidFill>
                    <a:srgbClr val="000000"/>
                  </a:solidFill>
                  <a:effectLst/>
                  <a:latin typeface="Calibri" pitchFamily="34" charset="0"/>
                  <a:cs typeface="Arial" pitchFamily="34" charset="0"/>
                </a:rPr>
                <a:t>Size</a:t>
              </a:r>
              <a:endParaRPr kumimoji="0" lang="en-US" b="0" i="0" u="none" strike="noStrike" cap="none" normalizeH="0" baseline="0" dirty="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ts val="500"/>
                </a:spcBef>
                <a:spcAft>
                  <a:spcPts val="500"/>
                </a:spcAft>
                <a:buClrTx/>
                <a:buSzTx/>
                <a:buFontTx/>
                <a:buNone/>
                <a:tabLst/>
              </a:pPr>
              <a:r>
                <a:rPr kumimoji="0" lang="en-US" b="1" i="0" u="none" strike="noStrike" cap="none" normalizeH="0" baseline="0" dirty="0">
                  <a:ln>
                    <a:noFill/>
                  </a:ln>
                  <a:solidFill>
                    <a:srgbClr val="000000"/>
                  </a:solidFill>
                  <a:effectLst/>
                  <a:latin typeface="Calibri" pitchFamily="34" charset="0"/>
                  <a:cs typeface="Arial" pitchFamily="34" charset="0"/>
                </a:rPr>
                <a:t>Strength</a:t>
              </a:r>
              <a:endParaRPr kumimoji="0" lang="en-US" b="0" i="0" u="none" strike="noStrike" cap="none" normalizeH="0" baseline="0" dirty="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ts val="500"/>
                </a:spcBef>
                <a:spcAft>
                  <a:spcPts val="500"/>
                </a:spcAft>
                <a:buClrTx/>
                <a:buSzTx/>
                <a:buFontTx/>
                <a:buNone/>
                <a:tabLst/>
              </a:pPr>
              <a:r>
                <a:rPr kumimoji="0" lang="en-US" b="1" i="0" u="none" strike="noStrike" cap="none" normalizeH="0" baseline="0" dirty="0">
                  <a:ln>
                    <a:noFill/>
                  </a:ln>
                  <a:solidFill>
                    <a:srgbClr val="000000"/>
                  </a:solidFill>
                  <a:effectLst/>
                  <a:latin typeface="Calibri" pitchFamily="34" charset="0"/>
                  <a:cs typeface="Arial" pitchFamily="34" charset="0"/>
                </a:rPr>
                <a:t>Speed</a:t>
              </a:r>
              <a:endParaRPr kumimoji="0" lang="en-US" b="0" i="0" u="none" strike="noStrike" cap="none" normalizeH="0" baseline="0" dirty="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ts val="500"/>
                </a:spcBef>
                <a:spcAft>
                  <a:spcPts val="500"/>
                </a:spcAft>
                <a:buClrTx/>
                <a:buSzTx/>
                <a:buFontTx/>
                <a:buNone/>
                <a:tabLst/>
              </a:pPr>
              <a:r>
                <a:rPr kumimoji="0" lang="en-US" b="1" i="0" u="none" strike="noStrike" cap="none" normalizeH="0" baseline="0" dirty="0">
                  <a:ln>
                    <a:noFill/>
                  </a:ln>
                  <a:solidFill>
                    <a:srgbClr val="000000"/>
                  </a:solidFill>
                  <a:effectLst/>
                  <a:latin typeface="Calibri" pitchFamily="34" charset="0"/>
                  <a:cs typeface="Arial" pitchFamily="34" charset="0"/>
                </a:rPr>
                <a:t>Stamina</a:t>
              </a: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sp>
          <p:nvSpPr>
            <p:cNvPr id="3" name="Rectangle 3"/>
            <p:cNvSpPr>
              <a:spLocks noChangeArrowheads="1"/>
            </p:cNvSpPr>
            <p:nvPr/>
          </p:nvSpPr>
          <p:spPr bwMode="auto">
            <a:xfrm>
              <a:off x="18842" y="15932"/>
              <a:ext cx="14478" cy="13716"/>
            </a:xfrm>
            <a:prstGeom prst="rect">
              <a:avLst/>
            </a:prstGeom>
            <a:solidFill>
              <a:srgbClr val="FFFF00"/>
            </a:solidFill>
            <a:ln w="381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600" b="1" i="0" u="none" strike="noStrike" cap="none" normalizeH="0" baseline="0">
                  <a:ln>
                    <a:noFill/>
                  </a:ln>
                  <a:solidFill>
                    <a:srgbClr val="000000"/>
                  </a:solidFill>
                  <a:effectLst/>
                  <a:latin typeface="Calibri" pitchFamily="34" charset="0"/>
                  <a:cs typeface="Arial" pitchFamily="34" charset="0"/>
                </a:rPr>
                <a:t>Situation Awareness</a:t>
              </a:r>
            </a:p>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100" b="1" i="0" u="none" strike="noStrike" cap="none" normalizeH="0" baseline="0">
                  <a:ln>
                    <a:noFill/>
                  </a:ln>
                  <a:solidFill>
                    <a:srgbClr val="000000"/>
                  </a:solidFill>
                  <a:effectLst/>
                  <a:latin typeface="Calibri" pitchFamily="34" charset="0"/>
                  <a:cs typeface="Arial" pitchFamily="34" charset="0"/>
                </a:rPr>
                <a:t>Perception</a:t>
              </a:r>
            </a:p>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100" b="1" i="0" u="none" strike="noStrike" cap="none" normalizeH="0" baseline="0">
                  <a:ln>
                    <a:noFill/>
                  </a:ln>
                  <a:solidFill>
                    <a:srgbClr val="000000"/>
                  </a:solidFill>
                  <a:effectLst/>
                  <a:latin typeface="Calibri" pitchFamily="34" charset="0"/>
                  <a:cs typeface="Arial" pitchFamily="34" charset="0"/>
                </a:rPr>
                <a:t>Understanding Prediction</a:t>
              </a:r>
              <a:endParaRPr kumimoji="0" lang="en-US" sz="2400" b="0" i="0" u="none" strike="noStrike" cap="none" normalizeH="0" baseline="0">
                <a:ln>
                  <a:noFill/>
                </a:ln>
                <a:solidFill>
                  <a:schemeClr val="tx1"/>
                </a:solidFill>
                <a:effectLst/>
                <a:latin typeface="Arial" pitchFamily="34" charset="0"/>
                <a:cs typeface="Arial" pitchFamily="34" charset="0"/>
              </a:endParaRPr>
            </a:p>
          </p:txBody>
        </p:sp>
        <p:sp>
          <p:nvSpPr>
            <p:cNvPr id="4" name="Rectangle 4"/>
            <p:cNvSpPr>
              <a:spLocks noChangeArrowheads="1"/>
            </p:cNvSpPr>
            <p:nvPr/>
          </p:nvSpPr>
          <p:spPr bwMode="auto">
            <a:xfrm>
              <a:off x="33528" y="33528"/>
              <a:ext cx="14478" cy="15085"/>
            </a:xfrm>
            <a:prstGeom prst="rect">
              <a:avLst/>
            </a:prstGeom>
            <a:solidFill>
              <a:srgbClr val="FFFF00"/>
            </a:solidFill>
            <a:ln w="381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600" b="1" i="0" u="none" strike="noStrike" cap="none" normalizeH="0" baseline="0" dirty="0">
                  <a:ln>
                    <a:noFill/>
                  </a:ln>
                  <a:solidFill>
                    <a:srgbClr val="000000"/>
                  </a:solidFill>
                  <a:effectLst/>
                  <a:latin typeface="Calibri" pitchFamily="34" charset="0"/>
                  <a:cs typeface="Arial" pitchFamily="34" charset="0"/>
                </a:rPr>
                <a:t>Decision Making</a:t>
              </a:r>
            </a:p>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100" b="1" i="0" u="none" strike="noStrike" cap="none" normalizeH="0" baseline="0" dirty="0">
                  <a:ln>
                    <a:noFill/>
                  </a:ln>
                  <a:solidFill>
                    <a:srgbClr val="000000"/>
                  </a:solidFill>
                  <a:effectLst/>
                  <a:latin typeface="Calibri" pitchFamily="34" charset="0"/>
                  <a:cs typeface="Arial" pitchFamily="34" charset="0"/>
                </a:rPr>
                <a:t>Sensitivity</a:t>
              </a:r>
              <a:endParaRPr kumimoji="0" lang="en-US" sz="1100" b="0" i="0" u="none" strike="noStrike" cap="none" normalizeH="0" baseline="0" dirty="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100" b="1" i="0" u="none" strike="noStrike" cap="none" normalizeH="0" baseline="0" dirty="0">
                  <a:ln>
                    <a:noFill/>
                  </a:ln>
                  <a:solidFill>
                    <a:srgbClr val="000000"/>
                  </a:solidFill>
                  <a:effectLst/>
                  <a:latin typeface="Calibri" pitchFamily="34" charset="0"/>
                  <a:cs typeface="Arial" pitchFamily="34" charset="0"/>
                </a:rPr>
                <a:t>Selectivity</a:t>
              </a:r>
            </a:p>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100" b="1" i="0" u="none" strike="noStrike" cap="none" normalizeH="0" baseline="0" dirty="0">
                  <a:ln>
                    <a:noFill/>
                  </a:ln>
                  <a:solidFill>
                    <a:srgbClr val="000000"/>
                  </a:solidFill>
                  <a:effectLst/>
                  <a:latin typeface="Calibri" pitchFamily="34" charset="0"/>
                  <a:cs typeface="Arial" pitchFamily="34" charset="0"/>
                </a:rPr>
                <a:t>Strategy</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48560" y="15932"/>
              <a:ext cx="14478" cy="13716"/>
            </a:xfrm>
            <a:prstGeom prst="rect">
              <a:avLst/>
            </a:prstGeom>
            <a:solidFill>
              <a:schemeClr val="accent6">
                <a:lumMod val="60000"/>
                <a:lumOff val="40000"/>
              </a:schemeClr>
            </a:solidFill>
            <a:ln w="381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2400" b="1" i="0" u="none" strike="noStrike" cap="none" normalizeH="0" baseline="0" dirty="0">
                  <a:ln>
                    <a:noFill/>
                  </a:ln>
                  <a:solidFill>
                    <a:srgbClr val="000000"/>
                  </a:solidFill>
                  <a:effectLst/>
                  <a:latin typeface="Calibri" pitchFamily="34" charset="0"/>
                  <a:cs typeface="Arial" pitchFamily="34" charset="0"/>
                </a:rPr>
                <a:t>Skill</a:t>
              </a:r>
            </a:p>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600" b="1" i="0" u="none" strike="noStrike" cap="none" normalizeH="0" baseline="0" dirty="0">
                  <a:ln>
                    <a:noFill/>
                  </a:ln>
                  <a:solidFill>
                    <a:srgbClr val="000000"/>
                  </a:solidFill>
                  <a:effectLst/>
                  <a:latin typeface="Calibri" pitchFamily="34" charset="0"/>
                  <a:cs typeface="Arial" pitchFamily="34" charset="0"/>
                </a:rPr>
                <a:t>Execution</a:t>
              </a:r>
              <a:endParaRPr kumimoji="0" lang="en-US" sz="3600" b="0" i="0" u="none" strike="noStrike" cap="none" normalizeH="0" baseline="0" dirty="0">
                <a:ln>
                  <a:noFill/>
                </a:ln>
                <a:solidFill>
                  <a:schemeClr val="tx1"/>
                </a:solidFill>
                <a:effectLst/>
                <a:latin typeface="Arial" pitchFamily="34" charset="0"/>
                <a:cs typeface="Arial" pitchFamily="34" charset="0"/>
              </a:endParaRPr>
            </a:p>
          </p:txBody>
        </p:sp>
        <p:sp>
          <p:nvSpPr>
            <p:cNvPr id="9" name="Rectangle 6"/>
            <p:cNvSpPr>
              <a:spLocks noChangeArrowheads="1"/>
            </p:cNvSpPr>
            <p:nvPr/>
          </p:nvSpPr>
          <p:spPr bwMode="auto">
            <a:xfrm>
              <a:off x="63038" y="0"/>
              <a:ext cx="14478" cy="13716"/>
            </a:xfrm>
            <a:prstGeom prst="rect">
              <a:avLst/>
            </a:prstGeom>
            <a:solidFill>
              <a:srgbClr val="92D050"/>
            </a:solidFill>
            <a:ln w="381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b="1" i="0" u="none" strike="noStrike" cap="none" normalizeH="0" baseline="0" dirty="0">
                  <a:ln>
                    <a:noFill/>
                  </a:ln>
                  <a:solidFill>
                    <a:srgbClr val="000000"/>
                  </a:solidFill>
                  <a:effectLst/>
                  <a:latin typeface="Calibri" pitchFamily="34" charset="0"/>
                  <a:cs typeface="Arial" pitchFamily="34" charset="0"/>
                </a:rPr>
                <a:t>Outcome</a:t>
              </a:r>
            </a:p>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200" b="1" i="0" u="none" strike="noStrike" cap="none" normalizeH="0" baseline="0" dirty="0">
                  <a:ln>
                    <a:noFill/>
                  </a:ln>
                  <a:solidFill>
                    <a:srgbClr val="000000"/>
                  </a:solidFill>
                  <a:effectLst/>
                  <a:latin typeface="Calibri" pitchFamily="34" charset="0"/>
                  <a:cs typeface="Arial" pitchFamily="34" charset="0"/>
                </a:rPr>
                <a:t>Performance</a:t>
              </a:r>
            </a:p>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200" b="1" i="0" u="none" strike="noStrike" cap="none" normalizeH="0" baseline="0" dirty="0">
                  <a:ln>
                    <a:noFill/>
                  </a:ln>
                  <a:solidFill>
                    <a:srgbClr val="000000"/>
                  </a:solidFill>
                  <a:effectLst/>
                  <a:latin typeface="Calibri" pitchFamily="34" charset="0"/>
                  <a:cs typeface="Arial" pitchFamily="34" charset="0"/>
                </a:rPr>
                <a:t>Hindsight</a:t>
              </a: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cxnSp>
          <p:nvCxnSpPr>
            <p:cNvPr id="10" name="Curved Connector 7"/>
            <p:cNvCxnSpPr>
              <a:cxnSpLocks noChangeShapeType="1"/>
            </p:cNvCxnSpPr>
            <p:nvPr/>
          </p:nvCxnSpPr>
          <p:spPr bwMode="auto">
            <a:xfrm rot="16200000" flipH="1">
              <a:off x="10686" y="14633"/>
              <a:ext cx="9074" cy="7239"/>
            </a:xfrm>
            <a:prstGeom prst="curvedConnector2">
              <a:avLst/>
            </a:prstGeom>
            <a:noFill/>
            <a:ln w="38100">
              <a:solidFill>
                <a:srgbClr val="4579B8"/>
              </a:solidFill>
              <a:round/>
              <a:headEnd/>
              <a:tailEnd type="arrow" w="med" len="med"/>
            </a:ln>
          </p:spPr>
        </p:cxnSp>
        <p:cxnSp>
          <p:nvCxnSpPr>
            <p:cNvPr id="11" name="Curved Connector 8"/>
            <p:cNvCxnSpPr>
              <a:cxnSpLocks noChangeShapeType="1"/>
            </p:cNvCxnSpPr>
            <p:nvPr/>
          </p:nvCxnSpPr>
          <p:spPr bwMode="auto">
            <a:xfrm>
              <a:off x="33320" y="22790"/>
              <a:ext cx="7447" cy="10738"/>
            </a:xfrm>
            <a:prstGeom prst="curvedConnector2">
              <a:avLst/>
            </a:prstGeom>
            <a:noFill/>
            <a:ln w="38100">
              <a:solidFill>
                <a:srgbClr val="4579B8"/>
              </a:solidFill>
              <a:round/>
              <a:headEnd/>
              <a:tailEnd type="arrow" w="med" len="med"/>
            </a:ln>
          </p:spPr>
        </p:cxnSp>
        <p:cxnSp>
          <p:nvCxnSpPr>
            <p:cNvPr id="12" name="Curved Connector 10"/>
            <p:cNvCxnSpPr>
              <a:cxnSpLocks noChangeShapeType="1"/>
            </p:cNvCxnSpPr>
            <p:nvPr/>
          </p:nvCxnSpPr>
          <p:spPr bwMode="auto">
            <a:xfrm rot="5400000" flipH="1" flipV="1">
              <a:off x="39295" y="24262"/>
              <a:ext cx="10738" cy="7793"/>
            </a:xfrm>
            <a:prstGeom prst="curvedConnector2">
              <a:avLst/>
            </a:prstGeom>
            <a:noFill/>
            <a:ln w="38100">
              <a:solidFill>
                <a:srgbClr val="4579B8"/>
              </a:solidFill>
              <a:round/>
              <a:headEnd/>
              <a:tailEnd type="arrow" w="med" len="med"/>
            </a:ln>
          </p:spPr>
        </p:cxnSp>
        <p:cxnSp>
          <p:nvCxnSpPr>
            <p:cNvPr id="13" name="Curved Connector 11"/>
            <p:cNvCxnSpPr>
              <a:cxnSpLocks noChangeShapeType="1"/>
            </p:cNvCxnSpPr>
            <p:nvPr/>
          </p:nvCxnSpPr>
          <p:spPr bwMode="auto">
            <a:xfrm flipV="1">
              <a:off x="63038" y="13716"/>
              <a:ext cx="7239" cy="9074"/>
            </a:xfrm>
            <a:prstGeom prst="curvedConnector2">
              <a:avLst/>
            </a:prstGeom>
            <a:noFill/>
            <a:ln w="38100">
              <a:solidFill>
                <a:srgbClr val="4579B8"/>
              </a:solidFill>
              <a:round/>
              <a:headEnd/>
              <a:tailEnd type="arrow" w="med" len="med"/>
            </a:ln>
          </p:spPr>
        </p:cxnSp>
        <p:sp>
          <p:nvSpPr>
            <p:cNvPr id="14" name="Oval 12"/>
            <p:cNvSpPr>
              <a:spLocks noChangeArrowheads="1"/>
            </p:cNvSpPr>
            <p:nvPr/>
          </p:nvSpPr>
          <p:spPr bwMode="auto">
            <a:xfrm>
              <a:off x="31623" y="1385"/>
              <a:ext cx="18288" cy="10945"/>
            </a:xfrm>
            <a:prstGeom prst="ellipse">
              <a:avLst/>
            </a:prstGeom>
            <a:solidFill>
              <a:srgbClr val="4F81BD"/>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b="1" i="0" u="none" strike="noStrike" cap="none" normalizeH="0" baseline="0">
                  <a:ln>
                    <a:noFill/>
                  </a:ln>
                  <a:solidFill>
                    <a:srgbClr val="FFFFFF"/>
                  </a:solidFill>
                  <a:effectLst/>
                  <a:latin typeface="Calibri" pitchFamily="34" charset="0"/>
                  <a:cs typeface="Arial" pitchFamily="34" charset="0"/>
                </a:rPr>
                <a:t>Must Have</a:t>
              </a:r>
              <a:endParaRPr kumimoji="0" lang="en-US" sz="2400" b="0" i="0" u="none" strike="noStrike" cap="none" normalizeH="0" baseline="0">
                <a:ln>
                  <a:noFill/>
                </a:ln>
                <a:solidFill>
                  <a:schemeClr val="tx1"/>
                </a:solidFill>
                <a:effectLst/>
                <a:latin typeface="Arial" pitchFamily="34" charset="0"/>
                <a:cs typeface="Arial" pitchFamily="34" charset="0"/>
              </a:endParaRPr>
            </a:p>
          </p:txBody>
        </p:sp>
        <p:sp>
          <p:nvSpPr>
            <p:cNvPr id="16" name="Oval 13"/>
            <p:cNvSpPr>
              <a:spLocks noChangeArrowheads="1"/>
            </p:cNvSpPr>
            <p:nvPr/>
          </p:nvSpPr>
          <p:spPr bwMode="auto">
            <a:xfrm>
              <a:off x="65324" y="33666"/>
              <a:ext cx="18288" cy="10945"/>
            </a:xfrm>
            <a:prstGeom prst="ellipse">
              <a:avLst/>
            </a:prstGeom>
            <a:solidFill>
              <a:srgbClr val="4F81BD"/>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b="1" i="0" u="none" strike="noStrike" cap="none" normalizeH="0" baseline="0">
                  <a:ln>
                    <a:noFill/>
                  </a:ln>
                  <a:solidFill>
                    <a:srgbClr val="FFFFFF"/>
                  </a:solidFill>
                  <a:effectLst/>
                  <a:latin typeface="Calibri" pitchFamily="34" charset="0"/>
                  <a:cs typeface="Arial" pitchFamily="34" charset="0"/>
                </a:rPr>
                <a:t>The More the Better</a:t>
              </a:r>
              <a:endParaRPr kumimoji="0" lang="en-US" sz="2400" b="0" i="0" u="none" strike="noStrike" cap="none" normalizeH="0" baseline="0">
                <a:ln>
                  <a:noFill/>
                </a:ln>
                <a:solidFill>
                  <a:schemeClr val="tx1"/>
                </a:solidFill>
                <a:effectLst/>
                <a:latin typeface="Arial" pitchFamily="34" charset="0"/>
                <a:cs typeface="Arial" pitchFamily="34" charset="0"/>
              </a:endParaRPr>
            </a:p>
          </p:txBody>
        </p:sp>
        <p:sp>
          <p:nvSpPr>
            <p:cNvPr id="17" name="Oval 14"/>
            <p:cNvSpPr>
              <a:spLocks noChangeArrowheads="1"/>
            </p:cNvSpPr>
            <p:nvPr/>
          </p:nvSpPr>
          <p:spPr bwMode="auto">
            <a:xfrm>
              <a:off x="0" y="31796"/>
              <a:ext cx="22184" cy="10945"/>
            </a:xfrm>
            <a:prstGeom prst="ellipse">
              <a:avLst/>
            </a:prstGeom>
            <a:solidFill>
              <a:srgbClr val="DB31C3"/>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2000" b="1" i="0" u="none" strike="noStrike" cap="none" normalizeH="0" baseline="0">
                  <a:ln>
                    <a:noFill/>
                  </a:ln>
                  <a:solidFill>
                    <a:srgbClr val="FFFFFF"/>
                  </a:solidFill>
                  <a:effectLst/>
                  <a:latin typeface="Calibri" pitchFamily="34" charset="0"/>
                  <a:cs typeface="Arial" pitchFamily="34" charset="0"/>
                </a:rPr>
                <a:t>Excitement</a:t>
              </a:r>
              <a:endParaRPr kumimoji="0" lang="en-US" sz="2400" b="0" i="0" u="none" strike="noStrike" cap="none" normalizeH="0" baseline="0">
                <a:ln>
                  <a:noFill/>
                </a:ln>
                <a:solidFill>
                  <a:schemeClr val="tx1"/>
                </a:solidFill>
                <a:effectLst/>
                <a:latin typeface="Arial" pitchFamily="34" charset="0"/>
                <a:cs typeface="Arial" pitchFamily="34" charset="0"/>
              </a:endParaRPr>
            </a:p>
          </p:txBody>
        </p:sp>
        <p:cxnSp>
          <p:nvCxnSpPr>
            <p:cNvPr id="18" name="Curved Connector 15"/>
            <p:cNvCxnSpPr>
              <a:cxnSpLocks noChangeShapeType="1"/>
            </p:cNvCxnSpPr>
            <p:nvPr/>
          </p:nvCxnSpPr>
          <p:spPr bwMode="auto">
            <a:xfrm>
              <a:off x="49911" y="6858"/>
              <a:ext cx="13127" cy="127"/>
            </a:xfrm>
            <a:prstGeom prst="curvedConnector3">
              <a:avLst>
                <a:gd name="adj1" fmla="val 50000"/>
              </a:avLst>
            </a:prstGeom>
            <a:noFill/>
            <a:ln w="38100">
              <a:solidFill>
                <a:srgbClr val="4579B8"/>
              </a:solidFill>
              <a:round/>
              <a:headEnd/>
              <a:tailEnd type="arrow" w="med" len="med"/>
            </a:ln>
          </p:spPr>
        </p:cxnSp>
        <p:cxnSp>
          <p:nvCxnSpPr>
            <p:cNvPr id="19" name="Curved Connector 16"/>
            <p:cNvCxnSpPr>
              <a:cxnSpLocks noChangeShapeType="1"/>
            </p:cNvCxnSpPr>
            <p:nvPr/>
          </p:nvCxnSpPr>
          <p:spPr bwMode="auto">
            <a:xfrm flipV="1">
              <a:off x="22184" y="29648"/>
              <a:ext cx="3897" cy="7620"/>
            </a:xfrm>
            <a:prstGeom prst="curvedConnector2">
              <a:avLst/>
            </a:prstGeom>
            <a:noFill/>
            <a:ln w="38100">
              <a:solidFill>
                <a:srgbClr val="4579B8"/>
              </a:solidFill>
              <a:round/>
              <a:headEnd/>
              <a:tailEnd type="arrow" w="med" len="med"/>
            </a:ln>
          </p:spPr>
        </p:cxnSp>
        <p:cxnSp>
          <p:nvCxnSpPr>
            <p:cNvPr id="20" name="Curved Connector 17"/>
            <p:cNvCxnSpPr>
              <a:cxnSpLocks noChangeShapeType="1"/>
            </p:cNvCxnSpPr>
            <p:nvPr/>
          </p:nvCxnSpPr>
          <p:spPr bwMode="auto">
            <a:xfrm rot="5400000" flipH="1" flipV="1">
              <a:off x="25856" y="33465"/>
              <a:ext cx="752" cy="14593"/>
            </a:xfrm>
            <a:prstGeom prst="curvedConnector4">
              <a:avLst>
                <a:gd name="adj1" fmla="val -303819"/>
                <a:gd name="adj2" fmla="val 61134"/>
              </a:avLst>
            </a:prstGeom>
            <a:noFill/>
            <a:ln w="38100">
              <a:solidFill>
                <a:srgbClr val="4579B8"/>
              </a:solidFill>
              <a:round/>
              <a:headEnd/>
              <a:tailEnd type="arrow" w="med" len="med"/>
            </a:ln>
          </p:spPr>
        </p:cxnSp>
        <p:cxnSp>
          <p:nvCxnSpPr>
            <p:cNvPr id="21" name="Curved Connector 18"/>
            <p:cNvCxnSpPr>
              <a:cxnSpLocks noChangeShapeType="1"/>
            </p:cNvCxnSpPr>
            <p:nvPr/>
          </p:nvCxnSpPr>
          <p:spPr bwMode="auto">
            <a:xfrm rot="10800000">
              <a:off x="55799" y="29648"/>
              <a:ext cx="9525" cy="9491"/>
            </a:xfrm>
            <a:prstGeom prst="curvedConnector2">
              <a:avLst/>
            </a:prstGeom>
            <a:noFill/>
            <a:ln w="38100">
              <a:solidFill>
                <a:srgbClr val="4579B8"/>
              </a:solidFill>
              <a:round/>
              <a:headEnd/>
              <a:tailEnd type="arrow" w="med" len="med"/>
            </a:ln>
          </p:spPr>
        </p:cxnSp>
        <p:cxnSp>
          <p:nvCxnSpPr>
            <p:cNvPr id="22" name="Curved Connector 19"/>
            <p:cNvCxnSpPr>
              <a:cxnSpLocks noChangeShapeType="1"/>
            </p:cNvCxnSpPr>
            <p:nvPr/>
          </p:nvCxnSpPr>
          <p:spPr bwMode="auto">
            <a:xfrm rot="10800000">
              <a:off x="18842" y="6858"/>
              <a:ext cx="12781" cy="127"/>
            </a:xfrm>
            <a:prstGeom prst="curvedConnector3">
              <a:avLst>
                <a:gd name="adj1" fmla="val 50000"/>
              </a:avLst>
            </a:prstGeom>
            <a:noFill/>
            <a:ln w="38100">
              <a:solidFill>
                <a:srgbClr val="4579B8"/>
              </a:solidFill>
              <a:round/>
              <a:headEnd/>
              <a:tailEnd type="arrow" w="med" len="med"/>
            </a:ln>
          </p:spPr>
        </p:cxnSp>
        <p:sp>
          <p:nvSpPr>
            <p:cNvPr id="23" name="Oval 20"/>
            <p:cNvSpPr>
              <a:spLocks noChangeArrowheads="1"/>
            </p:cNvSpPr>
            <p:nvPr/>
          </p:nvSpPr>
          <p:spPr bwMode="auto">
            <a:xfrm>
              <a:off x="35233" y="13716"/>
              <a:ext cx="11788" cy="9074"/>
            </a:xfrm>
            <a:prstGeom prst="ellipse">
              <a:avLst/>
            </a:prstGeom>
            <a:solidFill>
              <a:srgbClr val="C000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050" b="1" i="0" u="none" strike="noStrike" cap="none" normalizeH="0" baseline="0">
                  <a:ln>
                    <a:noFill/>
                  </a:ln>
                  <a:solidFill>
                    <a:srgbClr val="FFFFFF"/>
                  </a:solidFill>
                  <a:effectLst/>
                  <a:latin typeface="Calibri" pitchFamily="34" charset="0"/>
                  <a:cs typeface="Arial" pitchFamily="34" charset="0"/>
                </a:rPr>
                <a:t>Style</a:t>
              </a:r>
              <a:endParaRPr kumimoji="0" lang="en-US" sz="900" b="1" i="0" u="none" strike="noStrike" cap="none" normalizeH="0" baseline="0">
                <a:ln>
                  <a:noFill/>
                </a:ln>
                <a:solidFill>
                  <a:srgbClr val="FFFFFF"/>
                </a:solidFill>
                <a:effectLst/>
                <a:latin typeface="Calibri" pitchFamily="34" charset="0"/>
                <a:cs typeface="Arial" pitchFamily="34" charset="0"/>
              </a:endParaRPr>
            </a:p>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000" b="1" i="0" u="none" strike="noStrike" cap="none" normalizeH="0" baseline="0">
                  <a:ln>
                    <a:noFill/>
                  </a:ln>
                  <a:solidFill>
                    <a:srgbClr val="FFFFFF"/>
                  </a:solidFill>
                  <a:effectLst/>
                  <a:latin typeface="Calibri" pitchFamily="34" charset="0"/>
                  <a:cs typeface="Arial" pitchFamily="34" charset="0"/>
                </a:rPr>
                <a:t>Behavior</a:t>
              </a:r>
              <a:endParaRPr kumimoji="0" lang="en-US" sz="2400" b="0" i="0" u="none" strike="noStrike" cap="none" normalizeH="0" baseline="0">
                <a:ln>
                  <a:noFill/>
                </a:ln>
                <a:solidFill>
                  <a:schemeClr val="tx1"/>
                </a:solidFill>
                <a:effectLst/>
                <a:latin typeface="Arial" pitchFamily="34" charset="0"/>
                <a:cs typeface="Arial" pitchFamily="34" charset="0"/>
              </a:endParaRPr>
            </a:p>
          </p:txBody>
        </p:sp>
      </p:grpSp>
      <p:sp>
        <p:nvSpPr>
          <p:cNvPr id="24" name="Title 23"/>
          <p:cNvSpPr>
            <a:spLocks noGrp="1"/>
          </p:cNvSpPr>
          <p:nvPr>
            <p:ph type="title"/>
          </p:nvPr>
        </p:nvSpPr>
        <p:spPr>
          <a:xfrm>
            <a:off x="457200" y="274638"/>
            <a:ext cx="8229600" cy="715962"/>
          </a:xfrm>
        </p:spPr>
        <p:txBody>
          <a:bodyPr>
            <a:normAutofit/>
          </a:bodyPr>
          <a:lstStyle/>
          <a:p>
            <a:r>
              <a:rPr lang="en-US" dirty="0"/>
              <a:t>A (Kano) Model of a Game Player</a:t>
            </a:r>
          </a:p>
        </p:txBody>
      </p:sp>
      <p:sp>
        <p:nvSpPr>
          <p:cNvPr id="6" name="Slide Number Placeholder 5"/>
          <p:cNvSpPr>
            <a:spLocks noGrp="1"/>
          </p:cNvSpPr>
          <p:nvPr>
            <p:ph type="sldNum" sz="quarter" idx="12"/>
          </p:nvPr>
        </p:nvSpPr>
        <p:spPr/>
        <p:txBody>
          <a:bodyPr>
            <a:normAutofit fontScale="92500" lnSpcReduction="10000"/>
          </a:bodyPr>
          <a:lstStyle/>
          <a:p>
            <a:fld id="{B300D97B-51B3-4C98-A845-98560C6ECB7E}"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a:t>
            </a:r>
          </a:p>
        </p:txBody>
      </p:sp>
      <p:sp>
        <p:nvSpPr>
          <p:cNvPr id="24" name="Slide Number Placeholder 23"/>
          <p:cNvSpPr>
            <a:spLocks noGrp="1"/>
          </p:cNvSpPr>
          <p:nvPr>
            <p:ph type="sldNum" sz="quarter" idx="12"/>
          </p:nvPr>
        </p:nvSpPr>
        <p:spPr/>
        <p:txBody>
          <a:bodyPr>
            <a:normAutofit fontScale="92500" lnSpcReduction="10000"/>
          </a:bodyPr>
          <a:lstStyle/>
          <a:p>
            <a:fld id="{B300D97B-51B3-4C98-A845-98560C6ECB7E}" type="slidenum">
              <a:rPr lang="en-US" smtClean="0"/>
              <a:pPr/>
              <a:t>13</a:t>
            </a:fld>
            <a:endParaRPr lang="en-US"/>
          </a:p>
        </p:txBody>
      </p:sp>
      <p:sp>
        <p:nvSpPr>
          <p:cNvPr id="22" name="TextBox 21"/>
          <p:cNvSpPr txBox="1"/>
          <p:nvPr/>
        </p:nvSpPr>
        <p:spPr>
          <a:xfrm>
            <a:off x="304801" y="1718042"/>
            <a:ext cx="3657599" cy="4401205"/>
          </a:xfrm>
          <a:prstGeom prst="rect">
            <a:avLst/>
          </a:prstGeom>
          <a:noFill/>
        </p:spPr>
        <p:txBody>
          <a:bodyPr wrap="square" rtlCol="0">
            <a:spAutoFit/>
          </a:bodyPr>
          <a:lstStyle/>
          <a:p>
            <a:pPr marL="285750" indent="-285750">
              <a:buFont typeface="Arial" pitchFamily="34" charset="0"/>
              <a:buChar char="•"/>
            </a:pPr>
            <a:r>
              <a:rPr lang="en-US" sz="2000" dirty="0"/>
              <a:t>It is Easy to measure Size, Strength, Speed and Stamina and Skills</a:t>
            </a:r>
          </a:p>
          <a:p>
            <a:pPr marL="285750" indent="-285750">
              <a:buFont typeface="Arial" pitchFamily="34" charset="0"/>
              <a:buChar char="•"/>
            </a:pPr>
            <a:endParaRPr lang="en-US" sz="2000" dirty="0"/>
          </a:p>
          <a:p>
            <a:pPr marL="285750" indent="-285750">
              <a:buFont typeface="Arial" pitchFamily="34" charset="0"/>
              <a:buChar char="•"/>
            </a:pPr>
            <a:r>
              <a:rPr lang="en-US" sz="2000" dirty="0"/>
              <a:t>Everybody measures Outcomes</a:t>
            </a:r>
          </a:p>
          <a:p>
            <a:pPr marL="285750" indent="-285750">
              <a:buFont typeface="Arial" pitchFamily="34" charset="0"/>
              <a:buChar char="•"/>
            </a:pPr>
            <a:endParaRPr lang="en-US" sz="2000" dirty="0"/>
          </a:p>
          <a:p>
            <a:pPr marL="285750" indent="-285750">
              <a:buFont typeface="Arial" pitchFamily="34" charset="0"/>
              <a:buChar char="•"/>
            </a:pPr>
            <a:r>
              <a:rPr lang="en-US" sz="2000" dirty="0"/>
              <a:t>It is difficult to measure Situation Awareness and Cognitive / Decision Processes</a:t>
            </a:r>
          </a:p>
          <a:p>
            <a:pPr marL="285750" indent="-285750">
              <a:buFont typeface="Arial" pitchFamily="34" charset="0"/>
              <a:buChar char="•"/>
            </a:pPr>
            <a:endParaRPr lang="en-US" sz="2000" dirty="0"/>
          </a:p>
          <a:p>
            <a:pPr marL="285750" indent="-285750">
              <a:buFont typeface="Arial" pitchFamily="34" charset="0"/>
              <a:buChar char="•"/>
            </a:pPr>
            <a:r>
              <a:rPr lang="en-US" sz="2000" dirty="0"/>
              <a:t>Often we are biased by Style</a:t>
            </a:r>
          </a:p>
        </p:txBody>
      </p:sp>
      <p:grpSp>
        <p:nvGrpSpPr>
          <p:cNvPr id="25" name="Group 8"/>
          <p:cNvGrpSpPr>
            <a:grpSpLocks/>
          </p:cNvGrpSpPr>
          <p:nvPr/>
        </p:nvGrpSpPr>
        <p:grpSpPr bwMode="auto">
          <a:xfrm>
            <a:off x="3962400" y="1905000"/>
            <a:ext cx="4800600" cy="3962356"/>
            <a:chOff x="0" y="0"/>
            <a:chExt cx="83612" cy="48613"/>
          </a:xfrm>
        </p:grpSpPr>
        <p:sp>
          <p:nvSpPr>
            <p:cNvPr id="26" name="Rectangle 2"/>
            <p:cNvSpPr>
              <a:spLocks noChangeArrowheads="1"/>
            </p:cNvSpPr>
            <p:nvPr/>
          </p:nvSpPr>
          <p:spPr bwMode="auto">
            <a:xfrm>
              <a:off x="4364" y="0"/>
              <a:ext cx="14478" cy="13716"/>
            </a:xfrm>
            <a:prstGeom prst="rect">
              <a:avLst/>
            </a:prstGeom>
            <a:solidFill>
              <a:schemeClr val="bg1">
                <a:lumMod val="85000"/>
              </a:schemeClr>
            </a:solidFill>
            <a:ln w="381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100" b="1" i="0" u="none" strike="noStrike" cap="none" normalizeH="0" baseline="0" dirty="0">
                  <a:ln>
                    <a:noFill/>
                  </a:ln>
                  <a:solidFill>
                    <a:srgbClr val="000000"/>
                  </a:solidFill>
                  <a:effectLst/>
                  <a:latin typeface="Calibri" pitchFamily="34" charset="0"/>
                  <a:cs typeface="Arial" pitchFamily="34" charset="0"/>
                </a:rPr>
                <a:t>Size</a:t>
              </a:r>
              <a:endParaRPr kumimoji="0" lang="en-US" sz="1100" b="0" i="0" u="none" strike="noStrike" cap="none" normalizeH="0" baseline="0" dirty="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100" b="1" i="0" u="none" strike="noStrike" cap="none" normalizeH="0" baseline="0" dirty="0">
                  <a:ln>
                    <a:noFill/>
                  </a:ln>
                  <a:solidFill>
                    <a:srgbClr val="000000"/>
                  </a:solidFill>
                  <a:effectLst/>
                  <a:latin typeface="Calibri" pitchFamily="34" charset="0"/>
                  <a:cs typeface="Arial" pitchFamily="34" charset="0"/>
                </a:rPr>
                <a:t>Strength</a:t>
              </a:r>
              <a:endParaRPr kumimoji="0" lang="en-US" sz="1100" b="0" i="0" u="none" strike="noStrike" cap="none" normalizeH="0" baseline="0" dirty="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100" b="1" i="0" u="none" strike="noStrike" cap="none" normalizeH="0" baseline="0" dirty="0">
                  <a:ln>
                    <a:noFill/>
                  </a:ln>
                  <a:solidFill>
                    <a:srgbClr val="000000"/>
                  </a:solidFill>
                  <a:effectLst/>
                  <a:latin typeface="Calibri" pitchFamily="34" charset="0"/>
                  <a:cs typeface="Arial" pitchFamily="34" charset="0"/>
                </a:rPr>
                <a:t>Speed</a:t>
              </a:r>
              <a:endParaRPr kumimoji="0" lang="en-US" sz="1100" b="0" i="0" u="none" strike="noStrike" cap="none" normalizeH="0" baseline="0" dirty="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100" b="1" i="0" u="none" strike="noStrike" cap="none" normalizeH="0" baseline="0" dirty="0">
                  <a:ln>
                    <a:noFill/>
                  </a:ln>
                  <a:solidFill>
                    <a:srgbClr val="000000"/>
                  </a:solidFill>
                  <a:effectLst/>
                  <a:latin typeface="Calibri" pitchFamily="34" charset="0"/>
                  <a:cs typeface="Arial" pitchFamily="34" charset="0"/>
                </a:rPr>
                <a:t>Stamina</a:t>
              </a: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sp>
          <p:nvSpPr>
            <p:cNvPr id="27" name="Rectangle 3"/>
            <p:cNvSpPr>
              <a:spLocks noChangeArrowheads="1"/>
            </p:cNvSpPr>
            <p:nvPr/>
          </p:nvSpPr>
          <p:spPr bwMode="auto">
            <a:xfrm>
              <a:off x="18842" y="15932"/>
              <a:ext cx="14478" cy="13716"/>
            </a:xfrm>
            <a:prstGeom prst="rect">
              <a:avLst/>
            </a:prstGeom>
            <a:solidFill>
              <a:srgbClr val="FFFF00"/>
            </a:solidFill>
            <a:ln w="381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050" b="1" i="0" u="none" strike="noStrike" cap="none" normalizeH="0" baseline="0">
                  <a:ln>
                    <a:noFill/>
                  </a:ln>
                  <a:solidFill>
                    <a:srgbClr val="000000"/>
                  </a:solidFill>
                  <a:effectLst/>
                  <a:latin typeface="Calibri" pitchFamily="34" charset="0"/>
                  <a:cs typeface="Arial" pitchFamily="34" charset="0"/>
                </a:rPr>
                <a:t>Situation Awareness</a:t>
              </a:r>
            </a:p>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800" b="1" i="0" u="none" strike="noStrike" cap="none" normalizeH="0" baseline="0">
                  <a:ln>
                    <a:noFill/>
                  </a:ln>
                  <a:solidFill>
                    <a:srgbClr val="000000"/>
                  </a:solidFill>
                  <a:effectLst/>
                  <a:latin typeface="Calibri" pitchFamily="34" charset="0"/>
                  <a:cs typeface="Arial" pitchFamily="34" charset="0"/>
                </a:rPr>
                <a:t>Perception</a:t>
              </a:r>
            </a:p>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800" b="1" i="0" u="none" strike="noStrike" cap="none" normalizeH="0" baseline="0">
                  <a:ln>
                    <a:noFill/>
                  </a:ln>
                  <a:solidFill>
                    <a:srgbClr val="000000"/>
                  </a:solidFill>
                  <a:effectLst/>
                  <a:latin typeface="Calibri" pitchFamily="34" charset="0"/>
                  <a:cs typeface="Arial" pitchFamily="34" charset="0"/>
                </a:rPr>
                <a:t>Understanding Prediction</a:t>
              </a:r>
              <a:endParaRPr kumimoji="0" lang="en-US" sz="1400" b="0" i="0" u="none" strike="noStrike" cap="none" normalizeH="0" baseline="0">
                <a:ln>
                  <a:noFill/>
                </a:ln>
                <a:solidFill>
                  <a:schemeClr val="tx1"/>
                </a:solidFill>
                <a:effectLst/>
                <a:latin typeface="Arial" pitchFamily="34" charset="0"/>
                <a:cs typeface="Arial" pitchFamily="34" charset="0"/>
              </a:endParaRPr>
            </a:p>
          </p:txBody>
        </p:sp>
        <p:sp>
          <p:nvSpPr>
            <p:cNvPr id="28" name="Rectangle 4"/>
            <p:cNvSpPr>
              <a:spLocks noChangeArrowheads="1"/>
            </p:cNvSpPr>
            <p:nvPr/>
          </p:nvSpPr>
          <p:spPr bwMode="auto">
            <a:xfrm>
              <a:off x="33528" y="33528"/>
              <a:ext cx="14478" cy="15085"/>
            </a:xfrm>
            <a:prstGeom prst="rect">
              <a:avLst/>
            </a:prstGeom>
            <a:solidFill>
              <a:srgbClr val="FFFF00"/>
            </a:solidFill>
            <a:ln w="381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050" b="1" i="0" u="none" strike="noStrike" cap="none" normalizeH="0" baseline="0" dirty="0">
                  <a:ln>
                    <a:noFill/>
                  </a:ln>
                  <a:solidFill>
                    <a:srgbClr val="000000"/>
                  </a:solidFill>
                  <a:effectLst/>
                  <a:latin typeface="Calibri" pitchFamily="34" charset="0"/>
                  <a:cs typeface="Arial" pitchFamily="34" charset="0"/>
                </a:rPr>
                <a:t>Decision Making</a:t>
              </a:r>
            </a:p>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800" b="1" i="0" u="none" strike="noStrike" cap="none" normalizeH="0" baseline="0" dirty="0">
                  <a:ln>
                    <a:noFill/>
                  </a:ln>
                  <a:solidFill>
                    <a:srgbClr val="000000"/>
                  </a:solidFill>
                  <a:effectLst/>
                  <a:latin typeface="Calibri" pitchFamily="34" charset="0"/>
                  <a:cs typeface="Arial" pitchFamily="34" charset="0"/>
                </a:rPr>
                <a:t>Sensitivity</a:t>
              </a:r>
              <a:endParaRPr kumimoji="0" lang="en-US" sz="800" b="0" i="0" u="none" strike="noStrike" cap="none" normalizeH="0" baseline="0" dirty="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800" b="1" i="0" u="none" strike="noStrike" cap="none" normalizeH="0" baseline="0" dirty="0">
                  <a:ln>
                    <a:noFill/>
                  </a:ln>
                  <a:solidFill>
                    <a:srgbClr val="000000"/>
                  </a:solidFill>
                  <a:effectLst/>
                  <a:latin typeface="Calibri" pitchFamily="34" charset="0"/>
                  <a:cs typeface="Arial" pitchFamily="34" charset="0"/>
                </a:rPr>
                <a:t>Selectivity</a:t>
              </a:r>
            </a:p>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800" b="1" i="0" u="none" strike="noStrike" cap="none" normalizeH="0" baseline="0" dirty="0">
                  <a:ln>
                    <a:noFill/>
                  </a:ln>
                  <a:solidFill>
                    <a:srgbClr val="000000"/>
                  </a:solidFill>
                  <a:effectLst/>
                  <a:latin typeface="Calibri" pitchFamily="34" charset="0"/>
                  <a:cs typeface="Arial" pitchFamily="34" charset="0"/>
                </a:rPr>
                <a:t>Strategy</a:t>
              </a:r>
              <a:endParaRPr kumimoji="0" lang="en-US" sz="1400" b="0" i="0" u="none" strike="noStrike" cap="none" normalizeH="0" baseline="0" dirty="0">
                <a:ln>
                  <a:noFill/>
                </a:ln>
                <a:solidFill>
                  <a:schemeClr val="tx1"/>
                </a:solidFill>
                <a:effectLst/>
                <a:latin typeface="Arial" pitchFamily="34" charset="0"/>
                <a:cs typeface="Arial" pitchFamily="34" charset="0"/>
              </a:endParaRPr>
            </a:p>
          </p:txBody>
        </p:sp>
        <p:sp>
          <p:nvSpPr>
            <p:cNvPr id="29" name="Rectangle 5"/>
            <p:cNvSpPr>
              <a:spLocks noChangeArrowheads="1"/>
            </p:cNvSpPr>
            <p:nvPr/>
          </p:nvSpPr>
          <p:spPr bwMode="auto">
            <a:xfrm>
              <a:off x="48560" y="15932"/>
              <a:ext cx="14478" cy="13716"/>
            </a:xfrm>
            <a:prstGeom prst="rect">
              <a:avLst/>
            </a:prstGeom>
            <a:solidFill>
              <a:schemeClr val="accent6">
                <a:lumMod val="60000"/>
                <a:lumOff val="40000"/>
              </a:schemeClr>
            </a:solidFill>
            <a:ln w="381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400" b="1" i="0" u="none" strike="noStrike" cap="none" normalizeH="0" baseline="0" dirty="0">
                  <a:ln>
                    <a:noFill/>
                  </a:ln>
                  <a:solidFill>
                    <a:srgbClr val="000000"/>
                  </a:solidFill>
                  <a:effectLst/>
                  <a:latin typeface="Calibri" pitchFamily="34" charset="0"/>
                  <a:cs typeface="Arial" pitchFamily="34" charset="0"/>
                </a:rPr>
                <a:t>Skill</a:t>
              </a:r>
            </a:p>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050" b="1" i="0" u="none" strike="noStrike" cap="none" normalizeH="0" baseline="0" dirty="0">
                  <a:ln>
                    <a:noFill/>
                  </a:ln>
                  <a:solidFill>
                    <a:srgbClr val="000000"/>
                  </a:solidFill>
                  <a:effectLst/>
                  <a:latin typeface="Calibri" pitchFamily="34" charset="0"/>
                  <a:cs typeface="Arial" pitchFamily="34" charset="0"/>
                </a:rPr>
                <a:t>Execution</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sp>
          <p:nvSpPr>
            <p:cNvPr id="30" name="Rectangle 6"/>
            <p:cNvSpPr>
              <a:spLocks noChangeArrowheads="1"/>
            </p:cNvSpPr>
            <p:nvPr/>
          </p:nvSpPr>
          <p:spPr bwMode="auto">
            <a:xfrm>
              <a:off x="63038" y="0"/>
              <a:ext cx="14478" cy="13716"/>
            </a:xfrm>
            <a:prstGeom prst="rect">
              <a:avLst/>
            </a:prstGeom>
            <a:solidFill>
              <a:srgbClr val="92D050"/>
            </a:solidFill>
            <a:ln w="381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100" b="1" i="0" u="none" strike="noStrike" cap="none" normalizeH="0" baseline="0" dirty="0">
                  <a:ln>
                    <a:noFill/>
                  </a:ln>
                  <a:solidFill>
                    <a:srgbClr val="000000"/>
                  </a:solidFill>
                  <a:effectLst/>
                  <a:latin typeface="Calibri" pitchFamily="34" charset="0"/>
                  <a:cs typeface="Arial" pitchFamily="34" charset="0"/>
                </a:rPr>
                <a:t>Outcome</a:t>
              </a:r>
            </a:p>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900" b="1" i="0" u="none" strike="noStrike" cap="none" normalizeH="0" baseline="0" dirty="0">
                  <a:ln>
                    <a:noFill/>
                  </a:ln>
                  <a:solidFill>
                    <a:srgbClr val="000000"/>
                  </a:solidFill>
                  <a:effectLst/>
                  <a:latin typeface="Calibri" pitchFamily="34" charset="0"/>
                  <a:cs typeface="Arial" pitchFamily="34" charset="0"/>
                </a:rPr>
                <a:t>Performance</a:t>
              </a:r>
            </a:p>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900" b="1" i="0" u="none" strike="noStrike" cap="none" normalizeH="0" baseline="0" dirty="0">
                  <a:ln>
                    <a:noFill/>
                  </a:ln>
                  <a:solidFill>
                    <a:srgbClr val="000000"/>
                  </a:solidFill>
                  <a:effectLst/>
                  <a:latin typeface="Calibri" pitchFamily="34" charset="0"/>
                  <a:cs typeface="Arial" pitchFamily="34" charset="0"/>
                </a:rPr>
                <a:t>Hindsight</a:t>
              </a: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cxnSp>
          <p:nvCxnSpPr>
            <p:cNvPr id="31" name="Curved Connector 7"/>
            <p:cNvCxnSpPr>
              <a:cxnSpLocks noChangeShapeType="1"/>
            </p:cNvCxnSpPr>
            <p:nvPr/>
          </p:nvCxnSpPr>
          <p:spPr bwMode="auto">
            <a:xfrm rot="16200000" flipH="1">
              <a:off x="10686" y="14633"/>
              <a:ext cx="9074" cy="7239"/>
            </a:xfrm>
            <a:prstGeom prst="curvedConnector2">
              <a:avLst/>
            </a:prstGeom>
            <a:noFill/>
            <a:ln w="38100">
              <a:solidFill>
                <a:srgbClr val="4579B8"/>
              </a:solidFill>
              <a:round/>
              <a:headEnd/>
              <a:tailEnd type="arrow" w="med" len="med"/>
            </a:ln>
          </p:spPr>
        </p:cxnSp>
        <p:cxnSp>
          <p:nvCxnSpPr>
            <p:cNvPr id="32" name="Curved Connector 8"/>
            <p:cNvCxnSpPr>
              <a:cxnSpLocks noChangeShapeType="1"/>
            </p:cNvCxnSpPr>
            <p:nvPr/>
          </p:nvCxnSpPr>
          <p:spPr bwMode="auto">
            <a:xfrm>
              <a:off x="33320" y="22790"/>
              <a:ext cx="7447" cy="10738"/>
            </a:xfrm>
            <a:prstGeom prst="curvedConnector2">
              <a:avLst/>
            </a:prstGeom>
            <a:noFill/>
            <a:ln w="38100">
              <a:solidFill>
                <a:srgbClr val="4579B8"/>
              </a:solidFill>
              <a:round/>
              <a:headEnd/>
              <a:tailEnd type="arrow" w="med" len="med"/>
            </a:ln>
          </p:spPr>
        </p:cxnSp>
        <p:cxnSp>
          <p:nvCxnSpPr>
            <p:cNvPr id="33" name="Curved Connector 10"/>
            <p:cNvCxnSpPr>
              <a:cxnSpLocks noChangeShapeType="1"/>
            </p:cNvCxnSpPr>
            <p:nvPr/>
          </p:nvCxnSpPr>
          <p:spPr bwMode="auto">
            <a:xfrm rot="5400000" flipH="1" flipV="1">
              <a:off x="39295" y="24262"/>
              <a:ext cx="10738" cy="7793"/>
            </a:xfrm>
            <a:prstGeom prst="curvedConnector2">
              <a:avLst/>
            </a:prstGeom>
            <a:noFill/>
            <a:ln w="38100">
              <a:solidFill>
                <a:srgbClr val="4579B8"/>
              </a:solidFill>
              <a:round/>
              <a:headEnd/>
              <a:tailEnd type="arrow" w="med" len="med"/>
            </a:ln>
          </p:spPr>
        </p:cxnSp>
        <p:cxnSp>
          <p:nvCxnSpPr>
            <p:cNvPr id="34" name="Curved Connector 11"/>
            <p:cNvCxnSpPr>
              <a:cxnSpLocks noChangeShapeType="1"/>
            </p:cNvCxnSpPr>
            <p:nvPr/>
          </p:nvCxnSpPr>
          <p:spPr bwMode="auto">
            <a:xfrm flipV="1">
              <a:off x="63038" y="13716"/>
              <a:ext cx="7239" cy="9074"/>
            </a:xfrm>
            <a:prstGeom prst="curvedConnector2">
              <a:avLst/>
            </a:prstGeom>
            <a:noFill/>
            <a:ln w="38100">
              <a:solidFill>
                <a:srgbClr val="4579B8"/>
              </a:solidFill>
              <a:round/>
              <a:headEnd/>
              <a:tailEnd type="arrow" w="med" len="med"/>
            </a:ln>
          </p:spPr>
        </p:cxnSp>
        <p:sp>
          <p:nvSpPr>
            <p:cNvPr id="35" name="Oval 12"/>
            <p:cNvSpPr>
              <a:spLocks noChangeArrowheads="1"/>
            </p:cNvSpPr>
            <p:nvPr/>
          </p:nvSpPr>
          <p:spPr bwMode="auto">
            <a:xfrm>
              <a:off x="31623" y="1385"/>
              <a:ext cx="18288" cy="10945"/>
            </a:xfrm>
            <a:prstGeom prst="ellipse">
              <a:avLst/>
            </a:prstGeom>
            <a:solidFill>
              <a:srgbClr val="4F81BD"/>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100" b="1" i="0" u="none" strike="noStrike" cap="none" normalizeH="0" baseline="0">
                  <a:ln>
                    <a:noFill/>
                  </a:ln>
                  <a:solidFill>
                    <a:srgbClr val="FFFFFF"/>
                  </a:solidFill>
                  <a:effectLst/>
                  <a:latin typeface="Calibri" pitchFamily="34" charset="0"/>
                  <a:cs typeface="Arial" pitchFamily="34" charset="0"/>
                </a:rPr>
                <a:t>Must Have</a:t>
              </a:r>
              <a:endParaRPr kumimoji="0" lang="en-US" sz="1400" b="0" i="0" u="none" strike="noStrike" cap="none" normalizeH="0" baseline="0">
                <a:ln>
                  <a:noFill/>
                </a:ln>
                <a:solidFill>
                  <a:schemeClr val="tx1"/>
                </a:solidFill>
                <a:effectLst/>
                <a:latin typeface="Arial" pitchFamily="34" charset="0"/>
                <a:cs typeface="Arial" pitchFamily="34" charset="0"/>
              </a:endParaRPr>
            </a:p>
          </p:txBody>
        </p:sp>
        <p:sp>
          <p:nvSpPr>
            <p:cNvPr id="36" name="Oval 13"/>
            <p:cNvSpPr>
              <a:spLocks noChangeArrowheads="1"/>
            </p:cNvSpPr>
            <p:nvPr/>
          </p:nvSpPr>
          <p:spPr bwMode="auto">
            <a:xfrm>
              <a:off x="65324" y="33666"/>
              <a:ext cx="18288" cy="10945"/>
            </a:xfrm>
            <a:prstGeom prst="ellipse">
              <a:avLst/>
            </a:prstGeom>
            <a:solidFill>
              <a:srgbClr val="4F81BD"/>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100" b="1" i="0" u="none" strike="noStrike" cap="none" normalizeH="0" baseline="0">
                  <a:ln>
                    <a:noFill/>
                  </a:ln>
                  <a:solidFill>
                    <a:srgbClr val="FFFFFF"/>
                  </a:solidFill>
                  <a:effectLst/>
                  <a:latin typeface="Calibri" pitchFamily="34" charset="0"/>
                  <a:cs typeface="Arial" pitchFamily="34" charset="0"/>
                </a:rPr>
                <a:t>The More the Better</a:t>
              </a:r>
              <a:endParaRPr kumimoji="0" lang="en-US" sz="1400" b="0" i="0" u="none" strike="noStrike" cap="none" normalizeH="0" baseline="0">
                <a:ln>
                  <a:noFill/>
                </a:ln>
                <a:solidFill>
                  <a:schemeClr val="tx1"/>
                </a:solidFill>
                <a:effectLst/>
                <a:latin typeface="Arial" pitchFamily="34" charset="0"/>
                <a:cs typeface="Arial" pitchFamily="34" charset="0"/>
              </a:endParaRPr>
            </a:p>
          </p:txBody>
        </p:sp>
        <p:sp>
          <p:nvSpPr>
            <p:cNvPr id="37" name="Oval 14"/>
            <p:cNvSpPr>
              <a:spLocks noChangeArrowheads="1"/>
            </p:cNvSpPr>
            <p:nvPr/>
          </p:nvSpPr>
          <p:spPr bwMode="auto">
            <a:xfrm>
              <a:off x="0" y="31796"/>
              <a:ext cx="22184" cy="10945"/>
            </a:xfrm>
            <a:prstGeom prst="ellipse">
              <a:avLst/>
            </a:prstGeom>
            <a:solidFill>
              <a:srgbClr val="DB31C3"/>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200" b="1" i="0" u="none" strike="noStrike" cap="none" normalizeH="0" baseline="0">
                  <a:ln>
                    <a:noFill/>
                  </a:ln>
                  <a:solidFill>
                    <a:srgbClr val="FFFFFF"/>
                  </a:solidFill>
                  <a:effectLst/>
                  <a:latin typeface="Calibri" pitchFamily="34" charset="0"/>
                  <a:cs typeface="Arial" pitchFamily="34" charset="0"/>
                </a:rPr>
                <a:t>Excitement</a:t>
              </a:r>
              <a:endParaRPr kumimoji="0" lang="en-US" sz="1400" b="0" i="0" u="none" strike="noStrike" cap="none" normalizeH="0" baseline="0">
                <a:ln>
                  <a:noFill/>
                </a:ln>
                <a:solidFill>
                  <a:schemeClr val="tx1"/>
                </a:solidFill>
                <a:effectLst/>
                <a:latin typeface="Arial" pitchFamily="34" charset="0"/>
                <a:cs typeface="Arial" pitchFamily="34" charset="0"/>
              </a:endParaRPr>
            </a:p>
          </p:txBody>
        </p:sp>
        <p:cxnSp>
          <p:nvCxnSpPr>
            <p:cNvPr id="38" name="Curved Connector 15"/>
            <p:cNvCxnSpPr>
              <a:cxnSpLocks noChangeShapeType="1"/>
            </p:cNvCxnSpPr>
            <p:nvPr/>
          </p:nvCxnSpPr>
          <p:spPr bwMode="auto">
            <a:xfrm>
              <a:off x="49911" y="6858"/>
              <a:ext cx="13127" cy="127"/>
            </a:xfrm>
            <a:prstGeom prst="curvedConnector3">
              <a:avLst>
                <a:gd name="adj1" fmla="val 50000"/>
              </a:avLst>
            </a:prstGeom>
            <a:noFill/>
            <a:ln w="38100">
              <a:solidFill>
                <a:srgbClr val="4579B8"/>
              </a:solidFill>
              <a:round/>
              <a:headEnd/>
              <a:tailEnd type="arrow" w="med" len="med"/>
            </a:ln>
          </p:spPr>
        </p:cxnSp>
        <p:cxnSp>
          <p:nvCxnSpPr>
            <p:cNvPr id="39" name="Curved Connector 16"/>
            <p:cNvCxnSpPr>
              <a:cxnSpLocks noChangeShapeType="1"/>
            </p:cNvCxnSpPr>
            <p:nvPr/>
          </p:nvCxnSpPr>
          <p:spPr bwMode="auto">
            <a:xfrm flipV="1">
              <a:off x="22184" y="29648"/>
              <a:ext cx="3897" cy="7620"/>
            </a:xfrm>
            <a:prstGeom prst="curvedConnector2">
              <a:avLst/>
            </a:prstGeom>
            <a:noFill/>
            <a:ln w="38100">
              <a:solidFill>
                <a:srgbClr val="4579B8"/>
              </a:solidFill>
              <a:round/>
              <a:headEnd/>
              <a:tailEnd type="arrow" w="med" len="med"/>
            </a:ln>
          </p:spPr>
        </p:cxnSp>
        <p:cxnSp>
          <p:nvCxnSpPr>
            <p:cNvPr id="40" name="Curved Connector 17"/>
            <p:cNvCxnSpPr>
              <a:cxnSpLocks noChangeShapeType="1"/>
            </p:cNvCxnSpPr>
            <p:nvPr/>
          </p:nvCxnSpPr>
          <p:spPr bwMode="auto">
            <a:xfrm rot="5400000" flipH="1" flipV="1">
              <a:off x="25856" y="33465"/>
              <a:ext cx="752" cy="14593"/>
            </a:xfrm>
            <a:prstGeom prst="curvedConnector4">
              <a:avLst>
                <a:gd name="adj1" fmla="val -303819"/>
                <a:gd name="adj2" fmla="val 61134"/>
              </a:avLst>
            </a:prstGeom>
            <a:noFill/>
            <a:ln w="38100">
              <a:solidFill>
                <a:srgbClr val="4579B8"/>
              </a:solidFill>
              <a:round/>
              <a:headEnd/>
              <a:tailEnd type="arrow" w="med" len="med"/>
            </a:ln>
          </p:spPr>
        </p:cxnSp>
        <p:cxnSp>
          <p:nvCxnSpPr>
            <p:cNvPr id="41" name="Curved Connector 18"/>
            <p:cNvCxnSpPr>
              <a:cxnSpLocks noChangeShapeType="1"/>
            </p:cNvCxnSpPr>
            <p:nvPr/>
          </p:nvCxnSpPr>
          <p:spPr bwMode="auto">
            <a:xfrm rot="10800000">
              <a:off x="55799" y="29648"/>
              <a:ext cx="9525" cy="9491"/>
            </a:xfrm>
            <a:prstGeom prst="curvedConnector2">
              <a:avLst/>
            </a:prstGeom>
            <a:noFill/>
            <a:ln w="38100">
              <a:solidFill>
                <a:srgbClr val="4579B8"/>
              </a:solidFill>
              <a:round/>
              <a:headEnd/>
              <a:tailEnd type="arrow" w="med" len="med"/>
            </a:ln>
          </p:spPr>
        </p:cxnSp>
        <p:cxnSp>
          <p:nvCxnSpPr>
            <p:cNvPr id="42" name="Curved Connector 19"/>
            <p:cNvCxnSpPr>
              <a:cxnSpLocks noChangeShapeType="1"/>
            </p:cNvCxnSpPr>
            <p:nvPr/>
          </p:nvCxnSpPr>
          <p:spPr bwMode="auto">
            <a:xfrm rot="10800000">
              <a:off x="18842" y="6858"/>
              <a:ext cx="12781" cy="127"/>
            </a:xfrm>
            <a:prstGeom prst="curvedConnector3">
              <a:avLst>
                <a:gd name="adj1" fmla="val 50000"/>
              </a:avLst>
            </a:prstGeom>
            <a:noFill/>
            <a:ln w="38100">
              <a:solidFill>
                <a:srgbClr val="4579B8"/>
              </a:solidFill>
              <a:round/>
              <a:headEnd/>
              <a:tailEnd type="arrow" w="med" len="med"/>
            </a:ln>
          </p:spPr>
        </p:cxnSp>
        <p:sp>
          <p:nvSpPr>
            <p:cNvPr id="43" name="Oval 20"/>
            <p:cNvSpPr>
              <a:spLocks noChangeArrowheads="1"/>
            </p:cNvSpPr>
            <p:nvPr/>
          </p:nvSpPr>
          <p:spPr bwMode="auto">
            <a:xfrm>
              <a:off x="35233" y="13716"/>
              <a:ext cx="11788" cy="9074"/>
            </a:xfrm>
            <a:prstGeom prst="ellipse">
              <a:avLst/>
            </a:prstGeom>
            <a:solidFill>
              <a:srgbClr val="C000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700" b="1" i="0" u="none" strike="noStrike" cap="none" normalizeH="0" baseline="0">
                  <a:ln>
                    <a:noFill/>
                  </a:ln>
                  <a:solidFill>
                    <a:srgbClr val="FFFFFF"/>
                  </a:solidFill>
                  <a:effectLst/>
                  <a:latin typeface="Calibri" pitchFamily="34" charset="0"/>
                  <a:cs typeface="Arial" pitchFamily="34" charset="0"/>
                </a:rPr>
                <a:t>Style</a:t>
              </a:r>
              <a:endParaRPr kumimoji="0" lang="en-US" sz="500" b="1" i="0" u="none" strike="noStrike" cap="none" normalizeH="0" baseline="0">
                <a:ln>
                  <a:noFill/>
                </a:ln>
                <a:solidFill>
                  <a:srgbClr val="FFFFFF"/>
                </a:solidFill>
                <a:effectLst/>
                <a:latin typeface="Calibri" pitchFamily="34" charset="0"/>
                <a:cs typeface="Arial" pitchFamily="34" charset="0"/>
              </a:endParaRPr>
            </a:p>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600" b="1" i="0" u="none" strike="noStrike" cap="none" normalizeH="0" baseline="0">
                  <a:ln>
                    <a:noFill/>
                  </a:ln>
                  <a:solidFill>
                    <a:srgbClr val="FFFFFF"/>
                  </a:solidFill>
                  <a:effectLst/>
                  <a:latin typeface="Calibri" pitchFamily="34" charset="0"/>
                  <a:cs typeface="Arial" pitchFamily="34" charset="0"/>
                </a:rPr>
                <a:t>Behavior</a:t>
              </a:r>
              <a:endParaRPr kumimoji="0" lang="en-US" sz="1400" b="0" i="0" u="none" strike="noStrike" cap="none" normalizeH="0" baseline="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287733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274638"/>
            <a:ext cx="8382000" cy="1143000"/>
          </a:xfrm>
        </p:spPr>
        <p:txBody>
          <a:bodyPr>
            <a:normAutofit/>
          </a:bodyPr>
          <a:lstStyle/>
          <a:p>
            <a:r>
              <a:rPr lang="en-US" sz="2800" dirty="0"/>
              <a:t>Mental Workload and Situation Awareness</a:t>
            </a:r>
          </a:p>
        </p:txBody>
      </p:sp>
      <p:sp>
        <p:nvSpPr>
          <p:cNvPr id="3" name="Slide Number Placeholder 2"/>
          <p:cNvSpPr>
            <a:spLocks noGrp="1"/>
          </p:cNvSpPr>
          <p:nvPr>
            <p:ph type="sldNum" sz="quarter" idx="12"/>
          </p:nvPr>
        </p:nvSpPr>
        <p:spPr/>
        <p:txBody>
          <a:bodyPr>
            <a:normAutofit fontScale="92500" lnSpcReduction="10000"/>
          </a:bodyPr>
          <a:lstStyle/>
          <a:p>
            <a:pPr>
              <a:defRPr/>
            </a:pPr>
            <a:endParaRPr lang="en-US" dirty="0"/>
          </a:p>
        </p:txBody>
      </p:sp>
      <p:grpSp>
        <p:nvGrpSpPr>
          <p:cNvPr id="30724" name="Group 12"/>
          <p:cNvGrpSpPr>
            <a:grpSpLocks/>
          </p:cNvGrpSpPr>
          <p:nvPr/>
        </p:nvGrpSpPr>
        <p:grpSpPr bwMode="auto">
          <a:xfrm>
            <a:off x="685800" y="2057400"/>
            <a:ext cx="6705600" cy="646113"/>
            <a:chOff x="685800" y="2057400"/>
            <a:chExt cx="6705600" cy="646331"/>
          </a:xfrm>
        </p:grpSpPr>
        <p:sp>
          <p:nvSpPr>
            <p:cNvPr id="30731" name="TextBox 4"/>
            <p:cNvSpPr txBox="1">
              <a:spLocks noChangeArrowheads="1"/>
            </p:cNvSpPr>
            <p:nvPr/>
          </p:nvSpPr>
          <p:spPr bwMode="auto">
            <a:xfrm>
              <a:off x="685800" y="2195899"/>
              <a:ext cx="3200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US"/>
                <a:t>Mental Workload 		=</a:t>
              </a:r>
            </a:p>
          </p:txBody>
        </p:sp>
        <p:sp>
          <p:nvSpPr>
            <p:cNvPr id="30732" name="TextBox 5"/>
            <p:cNvSpPr txBox="1">
              <a:spLocks noChangeArrowheads="1"/>
            </p:cNvSpPr>
            <p:nvPr/>
          </p:nvSpPr>
          <p:spPr bwMode="auto">
            <a:xfrm>
              <a:off x="3048000" y="2057400"/>
              <a:ext cx="4343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en-US" u="sng"/>
                <a:t>Information Load * Stress</a:t>
              </a:r>
            </a:p>
            <a:p>
              <a:pPr algn="ctr"/>
              <a:r>
                <a:rPr lang="en-US"/>
                <a:t>Time * Expertise</a:t>
              </a:r>
            </a:p>
          </p:txBody>
        </p:sp>
      </p:grpSp>
      <p:grpSp>
        <p:nvGrpSpPr>
          <p:cNvPr id="30725" name="Group 11"/>
          <p:cNvGrpSpPr>
            <a:grpSpLocks/>
          </p:cNvGrpSpPr>
          <p:nvPr/>
        </p:nvGrpSpPr>
        <p:grpSpPr bwMode="auto">
          <a:xfrm>
            <a:off x="685800" y="3695700"/>
            <a:ext cx="7543800" cy="369888"/>
            <a:chOff x="762000" y="3695700"/>
            <a:chExt cx="7543800" cy="369332"/>
          </a:xfrm>
        </p:grpSpPr>
        <p:sp>
          <p:nvSpPr>
            <p:cNvPr id="30729" name="TextBox 6"/>
            <p:cNvSpPr txBox="1">
              <a:spLocks noChangeArrowheads="1"/>
            </p:cNvSpPr>
            <p:nvPr/>
          </p:nvSpPr>
          <p:spPr bwMode="auto">
            <a:xfrm>
              <a:off x="762000" y="3695700"/>
              <a:ext cx="2743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US"/>
                <a:t>Situation Awareness    = </a:t>
              </a:r>
            </a:p>
          </p:txBody>
        </p:sp>
        <p:sp>
          <p:nvSpPr>
            <p:cNvPr id="30730" name="TextBox 7"/>
            <p:cNvSpPr txBox="1">
              <a:spLocks noChangeArrowheads="1"/>
            </p:cNvSpPr>
            <p:nvPr/>
          </p:nvSpPr>
          <p:spPr bwMode="auto">
            <a:xfrm>
              <a:off x="3657600" y="3695700"/>
              <a:ext cx="4648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US"/>
                <a:t>Perception + Understanding + Prediction</a:t>
              </a:r>
            </a:p>
          </p:txBody>
        </p:sp>
      </p:grpSp>
      <p:grpSp>
        <p:nvGrpSpPr>
          <p:cNvPr id="30726" name="Group 10"/>
          <p:cNvGrpSpPr>
            <a:grpSpLocks/>
          </p:cNvGrpSpPr>
          <p:nvPr/>
        </p:nvGrpSpPr>
        <p:grpSpPr bwMode="auto">
          <a:xfrm>
            <a:off x="685800" y="5105400"/>
            <a:ext cx="6324600" cy="369888"/>
            <a:chOff x="609600" y="4533900"/>
            <a:chExt cx="6324600" cy="369332"/>
          </a:xfrm>
        </p:grpSpPr>
        <p:sp>
          <p:nvSpPr>
            <p:cNvPr id="30727" name="TextBox 8"/>
            <p:cNvSpPr txBox="1">
              <a:spLocks noChangeArrowheads="1"/>
            </p:cNvSpPr>
            <p:nvPr/>
          </p:nvSpPr>
          <p:spPr bwMode="auto">
            <a:xfrm>
              <a:off x="609600" y="4533900"/>
              <a:ext cx="2743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US"/>
                <a:t>Situation Awareness    = </a:t>
              </a:r>
            </a:p>
          </p:txBody>
        </p:sp>
        <p:sp>
          <p:nvSpPr>
            <p:cNvPr id="30728" name="TextBox 9"/>
            <p:cNvSpPr txBox="1">
              <a:spLocks noChangeArrowheads="1"/>
            </p:cNvSpPr>
            <p:nvPr/>
          </p:nvSpPr>
          <p:spPr bwMode="auto">
            <a:xfrm>
              <a:off x="3733800" y="4533900"/>
              <a:ext cx="3200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US"/>
                <a:t>1 / Mental Workload 	</a:t>
              </a:r>
            </a:p>
          </p:txBody>
        </p:sp>
      </p:grpSp>
    </p:spTree>
    <p:extLst>
      <p:ext uri="{BB962C8B-B14F-4D97-AF65-F5344CB8AC3E}">
        <p14:creationId xmlns:p14="http://schemas.microsoft.com/office/powerpoint/2010/main" val="3510246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457200" y="274638"/>
            <a:ext cx="7470775" cy="1143000"/>
          </a:xfrm>
        </p:spPr>
        <p:txBody>
          <a:bodyPr>
            <a:normAutofit/>
          </a:bodyPr>
          <a:lstStyle/>
          <a:p>
            <a:r>
              <a:rPr lang="en-US" sz="2400" dirty="0"/>
              <a:t>Attention, Signal Detection and Performance</a:t>
            </a:r>
          </a:p>
        </p:txBody>
      </p:sp>
      <p:sp>
        <p:nvSpPr>
          <p:cNvPr id="3" name="Slide Number Placeholder 2"/>
          <p:cNvSpPr>
            <a:spLocks noGrp="1"/>
          </p:cNvSpPr>
          <p:nvPr>
            <p:ph type="sldNum" sz="quarter" idx="12"/>
          </p:nvPr>
        </p:nvSpPr>
        <p:spPr/>
        <p:txBody>
          <a:bodyPr>
            <a:normAutofit fontScale="92500" lnSpcReduction="10000"/>
          </a:bodyPr>
          <a:lstStyle/>
          <a:p>
            <a:pPr>
              <a:defRPr/>
            </a:pPr>
            <a:fld id="{552D64A5-66AF-45C7-B2F4-FDCFCF61D575}" type="slidenum">
              <a:rPr lang="en-US"/>
              <a:pPr>
                <a:defRPr/>
              </a:pPr>
              <a:t>15</a:t>
            </a:fld>
            <a:endParaRPr lang="en-US"/>
          </a:p>
        </p:txBody>
      </p:sp>
      <p:grpSp>
        <p:nvGrpSpPr>
          <p:cNvPr id="35844" name="Group 6"/>
          <p:cNvGrpSpPr>
            <a:grpSpLocks/>
          </p:cNvGrpSpPr>
          <p:nvPr/>
        </p:nvGrpSpPr>
        <p:grpSpPr bwMode="auto">
          <a:xfrm>
            <a:off x="533400" y="1981200"/>
            <a:ext cx="8382000" cy="369888"/>
            <a:chOff x="533400" y="2247900"/>
            <a:chExt cx="8382000" cy="369332"/>
          </a:xfrm>
        </p:grpSpPr>
        <p:sp>
          <p:nvSpPr>
            <p:cNvPr id="35847" name="TextBox 4"/>
            <p:cNvSpPr txBox="1">
              <a:spLocks noChangeArrowheads="1"/>
            </p:cNvSpPr>
            <p:nvPr/>
          </p:nvSpPr>
          <p:spPr bwMode="auto">
            <a:xfrm>
              <a:off x="533400" y="2247900"/>
              <a:ext cx="2057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US"/>
                <a:t>Attention   = </a:t>
              </a:r>
            </a:p>
          </p:txBody>
        </p:sp>
        <p:sp>
          <p:nvSpPr>
            <p:cNvPr id="35848" name="TextBox 5"/>
            <p:cNvSpPr txBox="1">
              <a:spLocks noChangeArrowheads="1"/>
            </p:cNvSpPr>
            <p:nvPr/>
          </p:nvSpPr>
          <p:spPr bwMode="auto">
            <a:xfrm>
              <a:off x="1905000" y="2247900"/>
              <a:ext cx="7010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US"/>
                <a:t>Signal Size and Salience + Personal Preparedness - Noise</a:t>
              </a:r>
            </a:p>
          </p:txBody>
        </p:sp>
      </p:grpSp>
      <p:sp>
        <p:nvSpPr>
          <p:cNvPr id="35845" name="TextBox 8"/>
          <p:cNvSpPr txBox="1">
            <a:spLocks noChangeArrowheads="1"/>
          </p:cNvSpPr>
          <p:nvPr/>
        </p:nvSpPr>
        <p:spPr bwMode="auto">
          <a:xfrm>
            <a:off x="533400" y="3276600"/>
            <a:ext cx="792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US"/>
              <a:t>Signal Detection  = Attention + Perception + Understanding </a:t>
            </a:r>
          </a:p>
        </p:txBody>
      </p:sp>
      <p:sp>
        <p:nvSpPr>
          <p:cNvPr id="35846" name="TextBox 10"/>
          <p:cNvSpPr txBox="1">
            <a:spLocks noChangeArrowheads="1"/>
          </p:cNvSpPr>
          <p:nvPr/>
        </p:nvSpPr>
        <p:spPr bwMode="auto">
          <a:xfrm>
            <a:off x="533400" y="4495800"/>
            <a:ext cx="792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US"/>
              <a:t>Performance = Attention + Detection + Personal Preparedness</a:t>
            </a:r>
          </a:p>
        </p:txBody>
      </p:sp>
    </p:spTree>
    <p:extLst>
      <p:ext uri="{BB962C8B-B14F-4D97-AF65-F5344CB8AC3E}">
        <p14:creationId xmlns:p14="http://schemas.microsoft.com/office/powerpoint/2010/main" val="3760345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5"/>
          <p:cNvSpPr>
            <a:spLocks noGrp="1"/>
          </p:cNvSpPr>
          <p:nvPr>
            <p:ph type="sldNum" sz="quarter" idx="12"/>
          </p:nvPr>
        </p:nvSpPr>
        <p:spPr/>
        <p:txBody>
          <a:bodyPr/>
          <a:lstStyle/>
          <a:p>
            <a:pPr>
              <a:defRPr/>
            </a:pPr>
            <a:fld id="{C0D7667D-A03D-4EFE-8082-5F046F86CB42}" type="slidenum">
              <a:rPr lang="en-US"/>
              <a:pPr>
                <a:defRPr/>
              </a:pPr>
              <a:t>16</a:t>
            </a:fld>
            <a:endParaRPr lang="en-US"/>
          </a:p>
        </p:txBody>
      </p:sp>
      <p:grpSp>
        <p:nvGrpSpPr>
          <p:cNvPr id="2" name="Group 3"/>
          <p:cNvGrpSpPr>
            <a:grpSpLocks/>
          </p:cNvGrpSpPr>
          <p:nvPr/>
        </p:nvGrpSpPr>
        <p:grpSpPr bwMode="auto">
          <a:xfrm>
            <a:off x="914400" y="2743200"/>
            <a:ext cx="7239000" cy="3086100"/>
            <a:chOff x="1066800" y="2857500"/>
            <a:chExt cx="7239000" cy="3086100"/>
          </a:xfrm>
        </p:grpSpPr>
        <p:sp>
          <p:nvSpPr>
            <p:cNvPr id="5" name="Rectangle 4"/>
            <p:cNvSpPr/>
            <p:nvPr/>
          </p:nvSpPr>
          <p:spPr>
            <a:xfrm>
              <a:off x="1066800" y="4267200"/>
              <a:ext cx="7239000" cy="16764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1600" dirty="0">
                <a:solidFill>
                  <a:schemeClr val="tx1"/>
                </a:solidFill>
              </a:endParaRPr>
            </a:p>
            <a:p>
              <a:pPr algn="ctr" fontAlgn="auto">
                <a:spcBef>
                  <a:spcPts val="0"/>
                </a:spcBef>
                <a:spcAft>
                  <a:spcPts val="0"/>
                </a:spcAft>
                <a:defRPr/>
              </a:pPr>
              <a:endParaRPr lang="en-US" sz="1600" dirty="0">
                <a:solidFill>
                  <a:schemeClr val="tx1"/>
                </a:solidFill>
              </a:endParaRPr>
            </a:p>
            <a:p>
              <a:pPr algn="ctr" fontAlgn="auto">
                <a:spcBef>
                  <a:spcPts val="0"/>
                </a:spcBef>
                <a:spcAft>
                  <a:spcPts val="0"/>
                </a:spcAft>
                <a:defRPr/>
              </a:pPr>
              <a:endParaRPr lang="en-US" sz="1600" dirty="0">
                <a:solidFill>
                  <a:schemeClr val="tx1"/>
                </a:solidFill>
              </a:endParaRPr>
            </a:p>
            <a:p>
              <a:pPr algn="ctr" fontAlgn="auto">
                <a:spcBef>
                  <a:spcPts val="0"/>
                </a:spcBef>
                <a:spcAft>
                  <a:spcPts val="0"/>
                </a:spcAft>
                <a:defRPr/>
              </a:pPr>
              <a:endParaRPr lang="en-US" sz="1600" dirty="0">
                <a:solidFill>
                  <a:schemeClr val="tx1"/>
                </a:solidFill>
              </a:endParaRPr>
            </a:p>
            <a:p>
              <a:pPr algn="ctr" fontAlgn="auto">
                <a:spcBef>
                  <a:spcPts val="0"/>
                </a:spcBef>
                <a:spcAft>
                  <a:spcPts val="0"/>
                </a:spcAft>
                <a:defRPr/>
              </a:pPr>
              <a:r>
                <a:rPr lang="en-US" sz="3600" b="1" dirty="0">
                  <a:solidFill>
                    <a:schemeClr val="tx1"/>
                  </a:solidFill>
                </a:rPr>
                <a:t>Situation Awareness</a:t>
              </a:r>
            </a:p>
          </p:txBody>
        </p:sp>
        <p:sp>
          <p:nvSpPr>
            <p:cNvPr id="6" name="Rectangle 5"/>
            <p:cNvSpPr/>
            <p:nvPr/>
          </p:nvSpPr>
          <p:spPr>
            <a:xfrm>
              <a:off x="1371600" y="2857500"/>
              <a:ext cx="1570038" cy="696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400" b="1" dirty="0">
                  <a:solidFill>
                    <a:schemeClr val="tx1"/>
                  </a:solidFill>
                </a:rPr>
                <a:t>Context</a:t>
              </a:r>
            </a:p>
          </p:txBody>
        </p:sp>
        <p:sp>
          <p:nvSpPr>
            <p:cNvPr id="7" name="Rectangle 6"/>
            <p:cNvSpPr/>
            <p:nvPr/>
          </p:nvSpPr>
          <p:spPr>
            <a:xfrm>
              <a:off x="3810000" y="2857500"/>
              <a:ext cx="1570038" cy="696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400" b="1" dirty="0">
                  <a:solidFill>
                    <a:schemeClr val="tx1"/>
                  </a:solidFill>
                </a:rPr>
                <a:t>Responses</a:t>
              </a:r>
            </a:p>
          </p:txBody>
        </p:sp>
        <p:sp>
          <p:nvSpPr>
            <p:cNvPr id="8" name="Rectangle 7"/>
            <p:cNvSpPr/>
            <p:nvPr/>
          </p:nvSpPr>
          <p:spPr>
            <a:xfrm>
              <a:off x="6210300" y="2857500"/>
              <a:ext cx="1570038" cy="696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400" b="1" dirty="0">
                  <a:solidFill>
                    <a:schemeClr val="tx1"/>
                  </a:solidFill>
                </a:rPr>
                <a:t>Decisions</a:t>
              </a:r>
            </a:p>
          </p:txBody>
        </p:sp>
        <p:sp>
          <p:nvSpPr>
            <p:cNvPr id="9" name="Oval 8"/>
            <p:cNvSpPr/>
            <p:nvPr/>
          </p:nvSpPr>
          <p:spPr>
            <a:xfrm>
              <a:off x="5981700" y="4419600"/>
              <a:ext cx="2171700" cy="69691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400" b="1" dirty="0">
                  <a:solidFill>
                    <a:schemeClr val="tx1"/>
                  </a:solidFill>
                </a:rPr>
                <a:t>Stage 3</a:t>
              </a:r>
            </a:p>
            <a:p>
              <a:pPr algn="ctr" fontAlgn="auto">
                <a:spcBef>
                  <a:spcPts val="0"/>
                </a:spcBef>
                <a:spcAft>
                  <a:spcPts val="0"/>
                </a:spcAft>
                <a:defRPr/>
              </a:pPr>
              <a:r>
                <a:rPr lang="en-US" b="1" dirty="0">
                  <a:solidFill>
                    <a:schemeClr val="tx1"/>
                  </a:solidFill>
                </a:rPr>
                <a:t>Projection</a:t>
              </a:r>
            </a:p>
          </p:txBody>
        </p:sp>
        <p:sp>
          <p:nvSpPr>
            <p:cNvPr id="10" name="Oval 9"/>
            <p:cNvSpPr/>
            <p:nvPr/>
          </p:nvSpPr>
          <p:spPr>
            <a:xfrm>
              <a:off x="3312889" y="4419600"/>
              <a:ext cx="2740426" cy="69691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400" b="1" dirty="0">
                  <a:solidFill>
                    <a:schemeClr val="tx1"/>
                  </a:solidFill>
                </a:rPr>
                <a:t>Stage 2</a:t>
              </a:r>
            </a:p>
            <a:p>
              <a:pPr algn="ctr" fontAlgn="auto">
                <a:spcBef>
                  <a:spcPts val="0"/>
                </a:spcBef>
                <a:spcAft>
                  <a:spcPts val="0"/>
                </a:spcAft>
                <a:defRPr/>
              </a:pPr>
              <a:r>
                <a:rPr lang="en-US" b="1" dirty="0">
                  <a:solidFill>
                    <a:schemeClr val="tx1"/>
                  </a:solidFill>
                </a:rPr>
                <a:t>Understanding</a:t>
              </a:r>
            </a:p>
          </p:txBody>
        </p:sp>
        <p:sp>
          <p:nvSpPr>
            <p:cNvPr id="11" name="Oval 10"/>
            <p:cNvSpPr/>
            <p:nvPr/>
          </p:nvSpPr>
          <p:spPr>
            <a:xfrm>
              <a:off x="1143000" y="4419600"/>
              <a:ext cx="2362200" cy="69691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400" b="1" dirty="0">
                  <a:solidFill>
                    <a:schemeClr val="tx1"/>
                  </a:solidFill>
                </a:rPr>
                <a:t>Stage 1</a:t>
              </a:r>
            </a:p>
            <a:p>
              <a:pPr algn="ctr" fontAlgn="auto">
                <a:spcBef>
                  <a:spcPts val="0"/>
                </a:spcBef>
                <a:spcAft>
                  <a:spcPts val="0"/>
                </a:spcAft>
                <a:defRPr/>
              </a:pPr>
              <a:r>
                <a:rPr lang="en-US" b="1" dirty="0">
                  <a:solidFill>
                    <a:schemeClr val="tx1"/>
                  </a:solidFill>
                </a:rPr>
                <a:t>Perception</a:t>
              </a:r>
            </a:p>
          </p:txBody>
        </p:sp>
        <p:cxnSp>
          <p:nvCxnSpPr>
            <p:cNvPr id="12" name="Straight Arrow Connector 11"/>
            <p:cNvCxnSpPr/>
            <p:nvPr/>
          </p:nvCxnSpPr>
          <p:spPr>
            <a:xfrm>
              <a:off x="3200400" y="4762500"/>
              <a:ext cx="4953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791200" y="4762500"/>
              <a:ext cx="46540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2"/>
            </p:cNvCxnSpPr>
            <p:nvPr/>
          </p:nvCxnSpPr>
          <p:spPr>
            <a:xfrm flipV="1">
              <a:off x="6991350" y="3554413"/>
              <a:ext cx="3969" cy="8651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1"/>
              <a:endCxn id="7" idx="3"/>
            </p:cNvCxnSpPr>
            <p:nvPr/>
          </p:nvCxnSpPr>
          <p:spPr>
            <a:xfrm flipH="1">
              <a:off x="5380038" y="3205163"/>
              <a:ext cx="83026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1"/>
              <a:endCxn id="6" idx="3"/>
            </p:cNvCxnSpPr>
            <p:nvPr/>
          </p:nvCxnSpPr>
          <p:spPr>
            <a:xfrm flipH="1">
              <a:off x="2941638" y="3205163"/>
              <a:ext cx="86836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2"/>
            </p:cNvCxnSpPr>
            <p:nvPr/>
          </p:nvCxnSpPr>
          <p:spPr>
            <a:xfrm flipH="1">
              <a:off x="2152650" y="3554413"/>
              <a:ext cx="3969" cy="8651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21508" name="Title 17"/>
          <p:cNvSpPr>
            <a:spLocks noGrp="1"/>
          </p:cNvSpPr>
          <p:nvPr>
            <p:ph type="title"/>
          </p:nvPr>
        </p:nvSpPr>
        <p:spPr>
          <a:xfrm>
            <a:off x="381000" y="381000"/>
            <a:ext cx="8229600" cy="1600200"/>
          </a:xfrm>
        </p:spPr>
        <p:txBody>
          <a:bodyPr>
            <a:normAutofit fontScale="90000"/>
          </a:bodyPr>
          <a:lstStyle/>
          <a:p>
            <a:pPr eaLnBrk="1" hangingPunct="1"/>
            <a:r>
              <a:rPr lang="en-US" sz="4000" b="1" dirty="0"/>
              <a:t>Situation Awareness Model</a:t>
            </a:r>
            <a:br>
              <a:rPr lang="en-US" sz="4000" b="1" dirty="0"/>
            </a:br>
            <a:r>
              <a:rPr lang="en-US" sz="2400" b="1" i="1" dirty="0"/>
              <a:t>SA is a widely used method of describing human performance in complex situations such as aviation and process plant operation</a:t>
            </a:r>
            <a:endParaRPr lang="en-US" sz="4000" b="1" i="1" dirty="0"/>
          </a:p>
        </p:txBody>
      </p:sp>
      <p:sp>
        <p:nvSpPr>
          <p:cNvPr id="20" name="Slide Number Placeholder 19"/>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0245C46-BCC6-43F4-83B8-036D1D5E1607}" type="slidenum">
              <a:rPr lang="en-US" sz="1200">
                <a:solidFill>
                  <a:schemeClr val="tx1">
                    <a:tint val="75000"/>
                  </a:schemeClr>
                </a:solidFill>
                <a:latin typeface="+mn-lt"/>
              </a:rPr>
              <a:pPr algn="r" fontAlgn="auto">
                <a:spcBef>
                  <a:spcPts val="0"/>
                </a:spcBef>
                <a:spcAft>
                  <a:spcPts val="0"/>
                </a:spcAft>
                <a:defRPr/>
              </a:pPr>
              <a:t>16</a:t>
            </a:fld>
            <a:endParaRPr lang="en-US" sz="1200">
              <a:solidFill>
                <a:schemeClr val="tx1">
                  <a:tint val="75000"/>
                </a:schemeClr>
              </a:solidFill>
              <a:latin typeface="+mn-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Hindsight Bias</a:t>
            </a:r>
          </a:p>
        </p:txBody>
      </p:sp>
      <p:sp>
        <p:nvSpPr>
          <p:cNvPr id="3" name="Content Placeholder 2"/>
          <p:cNvSpPr>
            <a:spLocks noGrp="1"/>
          </p:cNvSpPr>
          <p:nvPr>
            <p:ph idx="1"/>
          </p:nvPr>
        </p:nvSpPr>
        <p:spPr>
          <a:xfrm>
            <a:off x="152400" y="1447800"/>
            <a:ext cx="8991600" cy="4525963"/>
          </a:xfrm>
        </p:spPr>
        <p:txBody>
          <a:bodyPr>
            <a:normAutofit fontScale="92500" lnSpcReduction="10000"/>
          </a:bodyPr>
          <a:lstStyle/>
          <a:p>
            <a:r>
              <a:rPr lang="en-US" dirty="0"/>
              <a:t>“Monday Morning Quarterback”</a:t>
            </a:r>
          </a:p>
          <a:p>
            <a:r>
              <a:rPr lang="en-US" dirty="0"/>
              <a:t>Sports produce numerous statistics of </a:t>
            </a:r>
            <a:r>
              <a:rPr lang="en-US" b="1" dirty="0"/>
              <a:t>outcomes</a:t>
            </a:r>
            <a:r>
              <a:rPr lang="en-US" dirty="0"/>
              <a:t>:</a:t>
            </a:r>
          </a:p>
          <a:p>
            <a:pPr lvl="1"/>
            <a:r>
              <a:rPr lang="en-US" dirty="0"/>
              <a:t>Goals, points, assists, blocks etc. etc. etc.</a:t>
            </a:r>
          </a:p>
          <a:p>
            <a:r>
              <a:rPr lang="en-US" dirty="0"/>
              <a:t>Coaches analyze </a:t>
            </a:r>
            <a:r>
              <a:rPr lang="en-US" b="1" dirty="0"/>
              <a:t>behaviors</a:t>
            </a:r>
          </a:p>
          <a:p>
            <a:pPr lvl="1"/>
            <a:r>
              <a:rPr lang="en-US" dirty="0"/>
              <a:t>Movements and Style</a:t>
            </a:r>
          </a:p>
          <a:p>
            <a:r>
              <a:rPr lang="en-US" i="1" dirty="0"/>
              <a:t>Difficult to analyze awareness and decisions objectively</a:t>
            </a:r>
          </a:p>
          <a:p>
            <a:r>
              <a:rPr lang="en-US" b="1" dirty="0"/>
              <a:t>Analysis is inevitably biased by outcomes</a:t>
            </a:r>
          </a:p>
          <a:p>
            <a:r>
              <a:rPr lang="en-US" b="1" dirty="0"/>
              <a:t>Analysis often implies cognitive processes</a:t>
            </a:r>
          </a:p>
          <a:p>
            <a:pPr lvl="1"/>
            <a:endParaRPr lang="en-US" dirty="0"/>
          </a:p>
        </p:txBody>
      </p:sp>
      <p:sp>
        <p:nvSpPr>
          <p:cNvPr id="5" name="Slide Number Placeholder 4"/>
          <p:cNvSpPr>
            <a:spLocks noGrp="1"/>
          </p:cNvSpPr>
          <p:nvPr>
            <p:ph type="sldNum" sz="quarter" idx="12"/>
          </p:nvPr>
        </p:nvSpPr>
        <p:spPr/>
        <p:txBody>
          <a:bodyPr>
            <a:normAutofit fontScale="92500" lnSpcReduction="10000"/>
          </a:bodyPr>
          <a:lstStyle/>
          <a:p>
            <a:fld id="{B300D97B-51B3-4C98-A845-98560C6ECB7E}" type="slidenum">
              <a:rPr lang="en-US" smtClean="0"/>
              <a:pPr/>
              <a:t>17</a:t>
            </a:fld>
            <a:endParaRPr lang="en-US"/>
          </a:p>
        </p:txBody>
      </p:sp>
    </p:spTree>
    <p:extLst>
      <p:ext uri="{BB962C8B-B14F-4D97-AF65-F5344CB8AC3E}">
        <p14:creationId xmlns:p14="http://schemas.microsoft.com/office/powerpoint/2010/main" val="137388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Soccer Decision Making</a:t>
            </a:r>
          </a:p>
        </p:txBody>
      </p:sp>
      <p:sp>
        <p:nvSpPr>
          <p:cNvPr id="6" name="Slide Number Placeholder 5"/>
          <p:cNvSpPr>
            <a:spLocks noGrp="1"/>
          </p:cNvSpPr>
          <p:nvPr>
            <p:ph type="sldNum" sz="quarter" idx="12"/>
          </p:nvPr>
        </p:nvSpPr>
        <p:spPr/>
        <p:txBody>
          <a:bodyPr>
            <a:normAutofit fontScale="92500" lnSpcReduction="10000"/>
          </a:bodyPr>
          <a:lstStyle/>
          <a:p>
            <a:fld id="{B300D97B-51B3-4C98-A845-98560C6ECB7E}" type="slidenum">
              <a:rPr lang="en-US" smtClean="0"/>
              <a:pPr/>
              <a:t>18</a:t>
            </a:fld>
            <a:endParaRPr lang="en-US"/>
          </a:p>
        </p:txBody>
      </p:sp>
      <p:pic>
        <p:nvPicPr>
          <p:cNvPr id="3" name="Picture 2"/>
          <p:cNvPicPr/>
          <p:nvPr/>
        </p:nvPicPr>
        <p:blipFill>
          <a:blip r:embed="rId3" cstate="print"/>
          <a:srcRect/>
          <a:stretch>
            <a:fillRect/>
          </a:stretch>
        </p:blipFill>
        <p:spPr bwMode="auto">
          <a:xfrm>
            <a:off x="990600" y="1212275"/>
            <a:ext cx="6477000" cy="3629889"/>
          </a:xfrm>
          <a:prstGeom prst="rect">
            <a:avLst/>
          </a:prstGeom>
          <a:noFill/>
          <a:ln w="9525">
            <a:noFill/>
            <a:miter lim="800000"/>
            <a:headEnd/>
            <a:tailEnd/>
          </a:ln>
        </p:spPr>
      </p:pic>
      <p:sp>
        <p:nvSpPr>
          <p:cNvPr id="4" name="TextBox 3"/>
          <p:cNvSpPr txBox="1"/>
          <p:nvPr/>
        </p:nvSpPr>
        <p:spPr>
          <a:xfrm>
            <a:off x="304800" y="4913946"/>
            <a:ext cx="8610600" cy="1323439"/>
          </a:xfrm>
          <a:prstGeom prst="rect">
            <a:avLst/>
          </a:prstGeom>
          <a:noFill/>
        </p:spPr>
        <p:txBody>
          <a:bodyPr wrap="square" rtlCol="0">
            <a:spAutoFit/>
          </a:bodyPr>
          <a:lstStyle/>
          <a:p>
            <a:pPr marL="285750" indent="-285750">
              <a:buFont typeface="Arial" pitchFamily="34" charset="0"/>
              <a:buChar char="•"/>
            </a:pPr>
            <a:r>
              <a:rPr lang="en-US" sz="2000" dirty="0"/>
              <a:t>20 Scenarios with varying complexity, more than 100 subjects</a:t>
            </a:r>
          </a:p>
          <a:p>
            <a:pPr marL="285750" indent="-285750">
              <a:buFont typeface="Arial" pitchFamily="34" charset="0"/>
              <a:buChar char="•"/>
            </a:pPr>
            <a:r>
              <a:rPr lang="en-US" sz="2000" dirty="0"/>
              <a:t>Hold, Pass, Dribble or Shoot</a:t>
            </a:r>
          </a:p>
          <a:p>
            <a:pPr marL="285750" indent="-285750">
              <a:buFont typeface="Arial" pitchFamily="34" charset="0"/>
              <a:buChar char="•"/>
            </a:pPr>
            <a:r>
              <a:rPr lang="en-US" sz="2000" dirty="0"/>
              <a:t>Three snapshots – before action, after action, after outcome</a:t>
            </a:r>
          </a:p>
          <a:p>
            <a:pPr marL="285750" indent="-285750">
              <a:buFont typeface="Arial" pitchFamily="34" charset="0"/>
              <a:buChar char="•"/>
            </a:pPr>
            <a:r>
              <a:rPr lang="en-US" sz="2000" dirty="0"/>
              <a:t>Descriptions using Kano model – implied cognitive processes</a:t>
            </a:r>
          </a:p>
        </p:txBody>
      </p:sp>
    </p:spTree>
    <p:extLst>
      <p:ext uri="{BB962C8B-B14F-4D97-AF65-F5344CB8AC3E}">
        <p14:creationId xmlns:p14="http://schemas.microsoft.com/office/powerpoint/2010/main" val="304747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Basketball Decision Making</a:t>
            </a:r>
          </a:p>
        </p:txBody>
      </p:sp>
      <p:sp>
        <p:nvSpPr>
          <p:cNvPr id="6" name="Slide Number Placeholder 5"/>
          <p:cNvSpPr>
            <a:spLocks noGrp="1"/>
          </p:cNvSpPr>
          <p:nvPr>
            <p:ph type="sldNum" sz="quarter" idx="12"/>
          </p:nvPr>
        </p:nvSpPr>
        <p:spPr/>
        <p:txBody>
          <a:bodyPr>
            <a:normAutofit fontScale="92500" lnSpcReduction="10000"/>
          </a:bodyPr>
          <a:lstStyle/>
          <a:p>
            <a:fld id="{B300D97B-51B3-4C98-A845-98560C6ECB7E}" type="slidenum">
              <a:rPr lang="en-US" smtClean="0"/>
              <a:pPr/>
              <a:t>19</a:t>
            </a:fld>
            <a:endParaRPr lang="en-US"/>
          </a:p>
        </p:txBody>
      </p:sp>
      <p:pic>
        <p:nvPicPr>
          <p:cNvPr id="3" name="Picture 2" descr="C:\Users\ISEJBP\Desktop\NUS\bball-dmt\images\2.jpg"/>
          <p:cNvPicPr/>
          <p:nvPr/>
        </p:nvPicPr>
        <p:blipFill>
          <a:blip r:embed="rId3" cstate="print"/>
          <a:srcRect/>
          <a:stretch>
            <a:fillRect/>
          </a:stretch>
        </p:blipFill>
        <p:spPr bwMode="auto">
          <a:xfrm>
            <a:off x="1905000" y="1143000"/>
            <a:ext cx="5348288" cy="3743325"/>
          </a:xfrm>
          <a:prstGeom prst="rect">
            <a:avLst/>
          </a:prstGeom>
          <a:noFill/>
          <a:ln w="9525">
            <a:noFill/>
            <a:miter lim="800000"/>
            <a:headEnd/>
            <a:tailEnd/>
          </a:ln>
        </p:spPr>
      </p:pic>
      <p:sp>
        <p:nvSpPr>
          <p:cNvPr id="4" name="TextBox 3"/>
          <p:cNvSpPr txBox="1"/>
          <p:nvPr/>
        </p:nvSpPr>
        <p:spPr>
          <a:xfrm>
            <a:off x="197644" y="4886325"/>
            <a:ext cx="8763000" cy="1631216"/>
          </a:xfrm>
          <a:prstGeom prst="rect">
            <a:avLst/>
          </a:prstGeom>
          <a:noFill/>
        </p:spPr>
        <p:txBody>
          <a:bodyPr wrap="square" rtlCol="0">
            <a:spAutoFit/>
          </a:bodyPr>
          <a:lstStyle/>
          <a:p>
            <a:pPr marL="285750" indent="-285750">
              <a:buFont typeface="Arial" pitchFamily="34" charset="0"/>
              <a:buChar char="•"/>
            </a:pPr>
            <a:r>
              <a:rPr lang="en-US" sz="2000" dirty="0"/>
              <a:t>20 Scenarios with varying difficulty using manikins, &gt; 100 subjects</a:t>
            </a:r>
          </a:p>
          <a:p>
            <a:pPr marL="285750" indent="-285750">
              <a:buFont typeface="Arial" pitchFamily="34" charset="0"/>
              <a:buChar char="•"/>
            </a:pPr>
            <a:r>
              <a:rPr lang="en-US" sz="2000" dirty="0"/>
              <a:t>Hold, Dribble, Pass, Shoot</a:t>
            </a:r>
          </a:p>
          <a:p>
            <a:pPr marL="285750" indent="-285750">
              <a:buFont typeface="Arial" pitchFamily="34" charset="0"/>
              <a:buChar char="•"/>
            </a:pPr>
            <a:r>
              <a:rPr lang="en-US" sz="2000" dirty="0"/>
              <a:t>Coach / Player observations of best choices –Situation awareness</a:t>
            </a:r>
          </a:p>
          <a:p>
            <a:pPr marL="285750" indent="-285750">
              <a:buFont typeface="Arial" pitchFamily="34" charset="0"/>
              <a:buChar char="•"/>
            </a:pPr>
            <a:r>
              <a:rPr lang="en-US" sz="2000" dirty="0"/>
              <a:t>Correlations between observer decisions and objective performance measures</a:t>
            </a:r>
          </a:p>
        </p:txBody>
      </p:sp>
    </p:spTree>
    <p:extLst>
      <p:ext uri="{BB962C8B-B14F-4D97-AF65-F5344CB8AC3E}">
        <p14:creationId xmlns:p14="http://schemas.microsoft.com/office/powerpoint/2010/main" val="984224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3167"/>
          </a:xfrm>
        </p:spPr>
        <p:txBody>
          <a:bodyPr/>
          <a:lstStyle/>
          <a:p>
            <a:r>
              <a:rPr lang="en-US" dirty="0"/>
              <a:t>Knee Jerk</a:t>
            </a:r>
          </a:p>
        </p:txBody>
      </p:sp>
      <p:sp>
        <p:nvSpPr>
          <p:cNvPr id="5" name="Slide Number Placeholder 4"/>
          <p:cNvSpPr>
            <a:spLocks noGrp="1"/>
          </p:cNvSpPr>
          <p:nvPr>
            <p:ph type="sldNum" sz="quarter" idx="12"/>
          </p:nvPr>
        </p:nvSpPr>
        <p:spPr/>
        <p:txBody>
          <a:bodyPr>
            <a:normAutofit fontScale="92500" lnSpcReduction="10000"/>
          </a:bodyPr>
          <a:lstStyle/>
          <a:p>
            <a:fld id="{B300D97B-51B3-4C98-A845-98560C6ECB7E}" type="slidenum">
              <a:rPr lang="en-US" smtClean="0"/>
              <a:pPr/>
              <a:t>2</a:t>
            </a:fld>
            <a:endParaRPr lang="en-US"/>
          </a:p>
        </p:txBody>
      </p:sp>
      <p:pic>
        <p:nvPicPr>
          <p:cNvPr id="21506" name="Picture 2" descr="http://3.bp.blogspot.com/-fFrBagEXH9c/TfV7V-jgTsI/AAAAAAAAAKk/X8bVkiaBmBw/s1600/c7484kneejerk.jpg"/>
          <p:cNvPicPr>
            <a:picLocks noChangeAspect="1" noChangeArrowheads="1"/>
          </p:cNvPicPr>
          <p:nvPr/>
        </p:nvPicPr>
        <p:blipFill>
          <a:blip r:embed="rId3" cstate="print"/>
          <a:srcRect/>
          <a:stretch>
            <a:fillRect/>
          </a:stretch>
        </p:blipFill>
        <p:spPr bwMode="auto">
          <a:xfrm>
            <a:off x="1447800" y="1137805"/>
            <a:ext cx="5676900" cy="4286250"/>
          </a:xfrm>
          <a:prstGeom prst="rect">
            <a:avLst/>
          </a:prstGeom>
          <a:noFill/>
        </p:spPr>
      </p:pic>
      <p:sp>
        <p:nvSpPr>
          <p:cNvPr id="4" name="TextBox 3"/>
          <p:cNvSpPr txBox="1"/>
          <p:nvPr/>
        </p:nvSpPr>
        <p:spPr>
          <a:xfrm>
            <a:off x="1381991" y="5410200"/>
            <a:ext cx="5715000" cy="1692771"/>
          </a:xfrm>
          <a:prstGeom prst="rect">
            <a:avLst/>
          </a:prstGeom>
          <a:noFill/>
        </p:spPr>
        <p:txBody>
          <a:bodyPr wrap="square" rtlCol="0">
            <a:spAutoFit/>
          </a:bodyPr>
          <a:lstStyle/>
          <a:p>
            <a:pPr algn="ctr"/>
            <a:r>
              <a:rPr lang="en-US" sz="4000" dirty="0"/>
              <a:t>Just a few milliseconds</a:t>
            </a:r>
          </a:p>
          <a:p>
            <a:pPr algn="ctr"/>
            <a:r>
              <a:rPr lang="en-US" sz="2000" dirty="0"/>
              <a:t>(Nerve impulses travel up to 100 m / sec)</a:t>
            </a:r>
          </a:p>
          <a:p>
            <a:pPr algn="ctr"/>
            <a:endParaRPr lang="en-US" sz="4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Soccer Refereeing</a:t>
            </a:r>
          </a:p>
        </p:txBody>
      </p:sp>
      <p:sp>
        <p:nvSpPr>
          <p:cNvPr id="7" name="Slide Number Placeholder 6"/>
          <p:cNvSpPr>
            <a:spLocks noGrp="1"/>
          </p:cNvSpPr>
          <p:nvPr>
            <p:ph type="sldNum" sz="quarter" idx="12"/>
          </p:nvPr>
        </p:nvSpPr>
        <p:spPr/>
        <p:txBody>
          <a:bodyPr>
            <a:normAutofit fontScale="92500" lnSpcReduction="10000"/>
          </a:bodyPr>
          <a:lstStyle/>
          <a:p>
            <a:fld id="{B300D97B-51B3-4C98-A845-98560C6ECB7E}" type="slidenum">
              <a:rPr lang="en-US" smtClean="0"/>
              <a:pPr/>
              <a:t>20</a:t>
            </a:fld>
            <a:endParaRPr lang="en-US"/>
          </a:p>
        </p:txBody>
      </p:sp>
      <p:pic>
        <p:nvPicPr>
          <p:cNvPr id="3" name="Picture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691" y="1408607"/>
            <a:ext cx="8077199" cy="2819400"/>
          </a:xfrm>
          <a:prstGeom prst="rect">
            <a:avLst/>
          </a:prstGeom>
          <a:noFill/>
        </p:spPr>
      </p:pic>
      <p:sp>
        <p:nvSpPr>
          <p:cNvPr id="4" name="TextBox 3"/>
          <p:cNvSpPr txBox="1"/>
          <p:nvPr/>
        </p:nvSpPr>
        <p:spPr>
          <a:xfrm>
            <a:off x="381000" y="4343400"/>
            <a:ext cx="8534400" cy="1938992"/>
          </a:xfrm>
          <a:prstGeom prst="rect">
            <a:avLst/>
          </a:prstGeom>
          <a:noFill/>
        </p:spPr>
        <p:txBody>
          <a:bodyPr wrap="square" rtlCol="0">
            <a:spAutoFit/>
          </a:bodyPr>
          <a:lstStyle/>
          <a:p>
            <a:pPr marL="285750" indent="-285750">
              <a:buFont typeface="Arial" pitchFamily="34" charset="0"/>
              <a:buChar char="•"/>
            </a:pPr>
            <a:r>
              <a:rPr lang="en-US" sz="2400" dirty="0"/>
              <a:t>20 Scenarios with varying decision difficulty, &gt; 50 subjects</a:t>
            </a:r>
          </a:p>
          <a:p>
            <a:pPr marL="285750" indent="-285750">
              <a:buFont typeface="Arial" pitchFamily="34" charset="0"/>
              <a:buChar char="•"/>
            </a:pPr>
            <a:r>
              <a:rPr lang="en-US" sz="2400" dirty="0"/>
              <a:t>Foul / No Foul; Card / No card</a:t>
            </a:r>
          </a:p>
          <a:p>
            <a:pPr marL="285750" indent="-285750">
              <a:buFont typeface="Arial" pitchFamily="34" charset="0"/>
              <a:buChar char="•"/>
            </a:pPr>
            <a:r>
              <a:rPr lang="en-US" sz="2400" dirty="0"/>
              <a:t>Replay caused changed decisions, especially among less experienced players</a:t>
            </a:r>
          </a:p>
          <a:p>
            <a:pPr marL="285750" indent="-285750">
              <a:buFont typeface="Arial" pitchFamily="34" charset="0"/>
              <a:buChar char="•"/>
            </a:pPr>
            <a:r>
              <a:rPr lang="en-US" sz="2400" dirty="0"/>
              <a:t>The Three Step Rule – Buying Time</a:t>
            </a:r>
          </a:p>
        </p:txBody>
      </p:sp>
      <p:sp>
        <p:nvSpPr>
          <p:cNvPr id="5" name="TextBox 4"/>
          <p:cNvSpPr txBox="1"/>
          <p:nvPr/>
        </p:nvSpPr>
        <p:spPr>
          <a:xfrm>
            <a:off x="7620000" y="1752600"/>
            <a:ext cx="984565" cy="400110"/>
          </a:xfrm>
          <a:prstGeom prst="rect">
            <a:avLst/>
          </a:prstGeom>
          <a:noFill/>
        </p:spPr>
        <p:txBody>
          <a:bodyPr wrap="none" rtlCol="0">
            <a:spAutoFit/>
          </a:bodyPr>
          <a:lstStyle/>
          <a:p>
            <a:r>
              <a:rPr lang="en-US" sz="2000" dirty="0">
                <a:solidFill>
                  <a:schemeClr val="bg2"/>
                </a:solidFill>
              </a:rPr>
              <a:t>Replay</a:t>
            </a:r>
          </a:p>
        </p:txBody>
      </p:sp>
    </p:spTree>
    <p:extLst>
      <p:ext uri="{BB962C8B-B14F-4D97-AF65-F5344CB8AC3E}">
        <p14:creationId xmlns:p14="http://schemas.microsoft.com/office/powerpoint/2010/main" val="3340702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Technology Aided Decisions For Referees</a:t>
            </a:r>
          </a:p>
        </p:txBody>
      </p:sp>
      <p:sp>
        <p:nvSpPr>
          <p:cNvPr id="5" name="Slide Number Placeholder 4"/>
          <p:cNvSpPr>
            <a:spLocks noGrp="1"/>
          </p:cNvSpPr>
          <p:nvPr>
            <p:ph type="sldNum" sz="quarter" idx="12"/>
          </p:nvPr>
        </p:nvSpPr>
        <p:spPr/>
        <p:txBody>
          <a:bodyPr>
            <a:normAutofit fontScale="92500" lnSpcReduction="10000"/>
          </a:bodyPr>
          <a:lstStyle/>
          <a:p>
            <a:fld id="{B300D97B-51B3-4C98-A845-98560C6ECB7E}" type="slidenum">
              <a:rPr lang="en-US" smtClean="0"/>
              <a:pPr/>
              <a:t>21</a:t>
            </a:fld>
            <a:endParaRPr lang="en-US"/>
          </a:p>
        </p:txBody>
      </p:sp>
      <p:pic>
        <p:nvPicPr>
          <p:cNvPr id="16386" name="Picture 2" descr="http://i2.cdn.turner.com/cnn/2009/SPORT/football/05/07/football.technology/art.hawkeye.jpg"/>
          <p:cNvPicPr>
            <a:picLocks noChangeAspect="1" noChangeArrowheads="1"/>
          </p:cNvPicPr>
          <p:nvPr/>
        </p:nvPicPr>
        <p:blipFill>
          <a:blip r:embed="rId3" cstate="print"/>
          <a:srcRect/>
          <a:stretch>
            <a:fillRect/>
          </a:stretch>
        </p:blipFill>
        <p:spPr bwMode="auto">
          <a:xfrm>
            <a:off x="812799" y="2133600"/>
            <a:ext cx="3149599" cy="2362200"/>
          </a:xfrm>
          <a:prstGeom prst="rect">
            <a:avLst/>
          </a:prstGeom>
          <a:noFill/>
        </p:spPr>
      </p:pic>
      <p:pic>
        <p:nvPicPr>
          <p:cNvPr id="16388" name="Picture 4" descr="http://im.rediff.com/sports/2013/mar/01foots.jpg"/>
          <p:cNvPicPr>
            <a:picLocks noChangeAspect="1" noChangeArrowheads="1"/>
          </p:cNvPicPr>
          <p:nvPr/>
        </p:nvPicPr>
        <p:blipFill>
          <a:blip r:embed="rId4" cstate="print"/>
          <a:srcRect/>
          <a:stretch>
            <a:fillRect/>
          </a:stretch>
        </p:blipFill>
        <p:spPr bwMode="auto">
          <a:xfrm>
            <a:off x="4572000" y="2133600"/>
            <a:ext cx="3333750" cy="2390775"/>
          </a:xfrm>
          <a:prstGeom prst="rect">
            <a:avLst/>
          </a:prstGeom>
          <a:noFill/>
        </p:spPr>
      </p:pic>
      <p:sp>
        <p:nvSpPr>
          <p:cNvPr id="3" name="TextBox 2"/>
          <p:cNvSpPr txBox="1"/>
          <p:nvPr/>
        </p:nvSpPr>
        <p:spPr>
          <a:xfrm>
            <a:off x="1358898" y="5041612"/>
            <a:ext cx="2057400" cy="584775"/>
          </a:xfrm>
          <a:prstGeom prst="rect">
            <a:avLst/>
          </a:prstGeom>
          <a:noFill/>
        </p:spPr>
        <p:txBody>
          <a:bodyPr wrap="square" rtlCol="0">
            <a:spAutoFit/>
          </a:bodyPr>
          <a:lstStyle/>
          <a:p>
            <a:pPr algn="ctr"/>
            <a:r>
              <a:rPr lang="en-US" sz="3200" dirty="0"/>
              <a:t>Tennis</a:t>
            </a:r>
          </a:p>
        </p:txBody>
      </p:sp>
      <p:sp>
        <p:nvSpPr>
          <p:cNvPr id="6" name="TextBox 5"/>
          <p:cNvSpPr txBox="1"/>
          <p:nvPr/>
        </p:nvSpPr>
        <p:spPr>
          <a:xfrm>
            <a:off x="5210175" y="5049467"/>
            <a:ext cx="2057400" cy="584775"/>
          </a:xfrm>
          <a:prstGeom prst="rect">
            <a:avLst/>
          </a:prstGeom>
          <a:noFill/>
        </p:spPr>
        <p:txBody>
          <a:bodyPr wrap="square" rtlCol="0">
            <a:spAutoFit/>
          </a:bodyPr>
          <a:lstStyle/>
          <a:p>
            <a:pPr algn="ctr"/>
            <a:r>
              <a:rPr lang="en-US" sz="3200" dirty="0"/>
              <a:t>Football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Hot Spot (LBW or Caught Behind?)</a:t>
            </a:r>
          </a:p>
        </p:txBody>
      </p:sp>
      <p:sp>
        <p:nvSpPr>
          <p:cNvPr id="4" name="Slide Number Placeholder 3"/>
          <p:cNvSpPr>
            <a:spLocks noGrp="1"/>
          </p:cNvSpPr>
          <p:nvPr>
            <p:ph type="sldNum" sz="quarter" idx="12"/>
          </p:nvPr>
        </p:nvSpPr>
        <p:spPr/>
        <p:txBody>
          <a:bodyPr>
            <a:normAutofit fontScale="92500" lnSpcReduction="10000"/>
          </a:bodyPr>
          <a:lstStyle/>
          <a:p>
            <a:fld id="{B300D97B-51B3-4C98-A845-98560C6ECB7E}" type="slidenum">
              <a:rPr lang="en-US" smtClean="0"/>
              <a:pPr/>
              <a:t>22</a:t>
            </a:fld>
            <a:endParaRPr lang="en-US" dirty="0"/>
          </a:p>
        </p:txBody>
      </p:sp>
      <p:pic>
        <p:nvPicPr>
          <p:cNvPr id="1026" name="Picture 2" descr="http://ts3.mm.bing.net/th?id=HB.211612468498&amp;pid=1.7"/>
          <p:cNvPicPr>
            <a:picLocks noChangeAspect="1" noChangeArrowheads="1"/>
          </p:cNvPicPr>
          <p:nvPr/>
        </p:nvPicPr>
        <p:blipFill>
          <a:blip r:embed="rId3" cstate="print"/>
          <a:srcRect/>
          <a:stretch>
            <a:fillRect/>
          </a:stretch>
        </p:blipFill>
        <p:spPr bwMode="auto">
          <a:xfrm>
            <a:off x="5715000" y="2057400"/>
            <a:ext cx="2619375" cy="3461729"/>
          </a:xfrm>
          <a:prstGeom prst="rect">
            <a:avLst/>
          </a:prstGeom>
          <a:noFill/>
        </p:spPr>
      </p:pic>
      <p:pic>
        <p:nvPicPr>
          <p:cNvPr id="1036" name="Picture 12" descr="http://resources0.news.com.au/images/2009/03/06/va1237358385715/Hot-Spot-6517648.jpg"/>
          <p:cNvPicPr>
            <a:picLocks noChangeAspect="1" noChangeArrowheads="1"/>
          </p:cNvPicPr>
          <p:nvPr/>
        </p:nvPicPr>
        <p:blipFill>
          <a:blip r:embed="rId4" cstate="print"/>
          <a:srcRect/>
          <a:stretch>
            <a:fillRect/>
          </a:stretch>
        </p:blipFill>
        <p:spPr bwMode="auto">
          <a:xfrm>
            <a:off x="533400" y="1981200"/>
            <a:ext cx="4495800" cy="3455345"/>
          </a:xfrm>
          <a:prstGeom prst="rect">
            <a:avLst/>
          </a:prstGeom>
          <a:noFill/>
        </p:spPr>
      </p:pic>
      <p:sp>
        <p:nvSpPr>
          <p:cNvPr id="9" name="TextBox 8"/>
          <p:cNvSpPr txBox="1"/>
          <p:nvPr/>
        </p:nvSpPr>
        <p:spPr>
          <a:xfrm>
            <a:off x="2362200" y="5867400"/>
            <a:ext cx="4495800" cy="369332"/>
          </a:xfrm>
          <a:prstGeom prst="rect">
            <a:avLst/>
          </a:prstGeom>
          <a:noFill/>
        </p:spPr>
        <p:txBody>
          <a:bodyPr wrap="square" rtlCol="0">
            <a:spAutoFit/>
          </a:bodyPr>
          <a:lstStyle/>
          <a:p>
            <a:pPr algn="ctr"/>
            <a:r>
              <a:rPr lang="en-US" dirty="0"/>
              <a:t>Technology Aided Decisions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143000"/>
          </a:xfrm>
        </p:spPr>
        <p:txBody>
          <a:bodyPr/>
          <a:lstStyle/>
          <a:p>
            <a:r>
              <a:rPr lang="en-US" dirty="0"/>
              <a:t>Soccer Coaching</a:t>
            </a:r>
          </a:p>
        </p:txBody>
      </p:sp>
      <p:sp>
        <p:nvSpPr>
          <p:cNvPr id="6" name="Slide Number Placeholder 5"/>
          <p:cNvSpPr>
            <a:spLocks noGrp="1"/>
          </p:cNvSpPr>
          <p:nvPr>
            <p:ph type="sldNum" sz="quarter" idx="12"/>
          </p:nvPr>
        </p:nvSpPr>
        <p:spPr/>
        <p:txBody>
          <a:bodyPr>
            <a:normAutofit fontScale="92500" lnSpcReduction="10000"/>
          </a:bodyPr>
          <a:lstStyle/>
          <a:p>
            <a:fld id="{B300D97B-51B3-4C98-A845-98560C6ECB7E}" type="slidenum">
              <a:rPr lang="en-US" smtClean="0"/>
              <a:pPr/>
              <a:t>23</a:t>
            </a:fld>
            <a:endParaRPr lang="en-US"/>
          </a:p>
        </p:txBody>
      </p:sp>
      <p:pic>
        <p:nvPicPr>
          <p:cNvPr id="3074" name="Picture 2" descr="https://encrypted-tbn3.gstatic.com/images?q=tbn:ANd9GcSdoAx4I1x5Db0cV-dRTAV51TJJQrWOZ9rNNI4-glD2Lur9NfBkR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066800"/>
            <a:ext cx="3967504" cy="29718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encrypted-tbn3.gstatic.com/images?q=tbn:ANd9GcTQer_Bgo4T6HiW0hIJBmdLlZfEcm3dwrYRktQYlotjwK3V6Zxs"/>
          <p:cNvPicPr>
            <a:picLocks noChangeAspect="1" noChangeArrowheads="1"/>
          </p:cNvPicPr>
          <p:nvPr/>
        </p:nvPicPr>
        <p:blipFill>
          <a:blip r:embed="rId4" cstate="print">
            <a:extLst>
              <a:ext uri="{28A0092B-C50C-407E-A947-70E740481C1C}">
                <a14:useLocalDpi xmlns:a14="http://schemas.microsoft.com/office/drawing/2010/main" val="0"/>
              </a:ext>
            </a:extLst>
          </a:blip>
          <a:srcRect t="7800" b="14620"/>
          <a:stretch>
            <a:fillRect/>
          </a:stretch>
        </p:blipFill>
        <p:spPr bwMode="auto">
          <a:xfrm>
            <a:off x="3930099" y="3733800"/>
            <a:ext cx="4680501" cy="2438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842164" y="1371600"/>
            <a:ext cx="3367741" cy="1569660"/>
          </a:xfrm>
          <a:prstGeom prst="rect">
            <a:avLst/>
          </a:prstGeom>
          <a:noFill/>
        </p:spPr>
        <p:txBody>
          <a:bodyPr wrap="square" rtlCol="0">
            <a:spAutoFit/>
          </a:bodyPr>
          <a:lstStyle/>
          <a:p>
            <a:pPr algn="ctr"/>
            <a:r>
              <a:rPr lang="en-US" sz="2400" dirty="0"/>
              <a:t>Young children pay attention only to the ball and are less aware of their surroundings</a:t>
            </a:r>
          </a:p>
        </p:txBody>
      </p:sp>
      <p:sp>
        <p:nvSpPr>
          <p:cNvPr id="4" name="TextBox 3"/>
          <p:cNvSpPr txBox="1"/>
          <p:nvPr/>
        </p:nvSpPr>
        <p:spPr>
          <a:xfrm>
            <a:off x="152400" y="4267200"/>
            <a:ext cx="3505200" cy="2246769"/>
          </a:xfrm>
          <a:prstGeom prst="rect">
            <a:avLst/>
          </a:prstGeom>
          <a:noFill/>
          <a:ln w="19050">
            <a:solidFill>
              <a:schemeClr val="tx1"/>
            </a:solidFill>
          </a:ln>
        </p:spPr>
        <p:txBody>
          <a:bodyPr wrap="square" rtlCol="0">
            <a:spAutoFit/>
          </a:bodyPr>
          <a:lstStyle/>
          <a:p>
            <a:pPr algn="ctr"/>
            <a:r>
              <a:rPr lang="en-US" sz="2800" b="1" i="1" dirty="0"/>
              <a:t>Stop the action and probe the players’ awareness of the situation and their options</a:t>
            </a:r>
          </a:p>
        </p:txBody>
      </p:sp>
    </p:spTree>
    <p:extLst>
      <p:ext uri="{BB962C8B-B14F-4D97-AF65-F5344CB8AC3E}">
        <p14:creationId xmlns:p14="http://schemas.microsoft.com/office/powerpoint/2010/main" val="684049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SAGAT and SART</a:t>
            </a:r>
          </a:p>
        </p:txBody>
      </p:sp>
      <p:sp>
        <p:nvSpPr>
          <p:cNvPr id="3" name="Content Placeholder 2"/>
          <p:cNvSpPr>
            <a:spLocks noGrp="1"/>
          </p:cNvSpPr>
          <p:nvPr>
            <p:ph idx="1"/>
          </p:nvPr>
        </p:nvSpPr>
        <p:spPr/>
        <p:txBody>
          <a:bodyPr>
            <a:normAutofit/>
          </a:bodyPr>
          <a:lstStyle/>
          <a:p>
            <a:r>
              <a:rPr lang="en-US" dirty="0"/>
              <a:t>Situation Awareness Assessment Tools</a:t>
            </a:r>
          </a:p>
          <a:p>
            <a:r>
              <a:rPr lang="en-US" dirty="0"/>
              <a:t>Used in snapshots of sequential development of a scenario</a:t>
            </a:r>
          </a:p>
          <a:p>
            <a:r>
              <a:rPr lang="en-US" dirty="0"/>
              <a:t>Convenient to use in Simulations</a:t>
            </a:r>
          </a:p>
          <a:p>
            <a:r>
              <a:rPr lang="en-US" dirty="0"/>
              <a:t>Explains subjects ability to</a:t>
            </a:r>
          </a:p>
          <a:p>
            <a:pPr lvl="1"/>
            <a:r>
              <a:rPr lang="en-US" b="1" dirty="0"/>
              <a:t>Perceive, Comprehend, Predict</a:t>
            </a:r>
          </a:p>
        </p:txBody>
      </p:sp>
      <p:sp>
        <p:nvSpPr>
          <p:cNvPr id="5" name="Slide Number Placeholder 4"/>
          <p:cNvSpPr>
            <a:spLocks noGrp="1"/>
          </p:cNvSpPr>
          <p:nvPr>
            <p:ph type="sldNum" sz="quarter" idx="12"/>
          </p:nvPr>
        </p:nvSpPr>
        <p:spPr/>
        <p:txBody>
          <a:bodyPr>
            <a:normAutofit fontScale="92500" lnSpcReduction="10000"/>
          </a:bodyPr>
          <a:lstStyle/>
          <a:p>
            <a:fld id="{B300D97B-51B3-4C98-A845-98560C6ECB7E}" type="slidenum">
              <a:rPr lang="en-US" smtClean="0"/>
              <a:pPr/>
              <a:t>24</a:t>
            </a:fld>
            <a:endParaRPr lang="en-US"/>
          </a:p>
        </p:txBody>
      </p:sp>
    </p:spTree>
    <p:extLst>
      <p:ext uri="{BB962C8B-B14F-4D97-AF65-F5344CB8AC3E}">
        <p14:creationId xmlns:p14="http://schemas.microsoft.com/office/powerpoint/2010/main" val="2025352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noAutofit/>
          </a:bodyPr>
          <a:lstStyle/>
          <a:p>
            <a:pPr algn="ctr"/>
            <a:r>
              <a:rPr lang="en-US" dirty="0"/>
              <a:t>Coaches should analyze and train the cognitive functions</a:t>
            </a:r>
          </a:p>
        </p:txBody>
      </p:sp>
      <p:sp>
        <p:nvSpPr>
          <p:cNvPr id="23" name="Slide Number Placeholder 22"/>
          <p:cNvSpPr>
            <a:spLocks noGrp="1"/>
          </p:cNvSpPr>
          <p:nvPr>
            <p:ph type="sldNum" sz="quarter" idx="12"/>
          </p:nvPr>
        </p:nvSpPr>
        <p:spPr/>
        <p:txBody>
          <a:bodyPr>
            <a:normAutofit fontScale="92500" lnSpcReduction="10000"/>
          </a:bodyPr>
          <a:lstStyle/>
          <a:p>
            <a:fld id="{B300D97B-51B3-4C98-A845-98560C6ECB7E}" type="slidenum">
              <a:rPr lang="en-US" smtClean="0"/>
              <a:pPr/>
              <a:t>25</a:t>
            </a:fld>
            <a:endParaRPr lang="en-US"/>
          </a:p>
        </p:txBody>
      </p:sp>
      <p:grpSp>
        <p:nvGrpSpPr>
          <p:cNvPr id="3" name="Group 8"/>
          <p:cNvGrpSpPr>
            <a:grpSpLocks/>
          </p:cNvGrpSpPr>
          <p:nvPr/>
        </p:nvGrpSpPr>
        <p:grpSpPr bwMode="auto">
          <a:xfrm>
            <a:off x="685800" y="1996562"/>
            <a:ext cx="7696200" cy="4632793"/>
            <a:chOff x="0" y="0"/>
            <a:chExt cx="83612" cy="48613"/>
          </a:xfrm>
        </p:grpSpPr>
        <p:sp>
          <p:nvSpPr>
            <p:cNvPr id="4" name="Rectangle 2"/>
            <p:cNvSpPr>
              <a:spLocks noChangeArrowheads="1"/>
            </p:cNvSpPr>
            <p:nvPr/>
          </p:nvSpPr>
          <p:spPr bwMode="auto">
            <a:xfrm>
              <a:off x="4364" y="0"/>
              <a:ext cx="14478" cy="13716"/>
            </a:xfrm>
            <a:prstGeom prst="rect">
              <a:avLst/>
            </a:prstGeom>
            <a:noFill/>
            <a:ln w="381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600" b="1" i="0" u="none" strike="noStrike" cap="none" normalizeH="0" baseline="0">
                  <a:ln>
                    <a:noFill/>
                  </a:ln>
                  <a:solidFill>
                    <a:srgbClr val="000000"/>
                  </a:solidFill>
                  <a:effectLst/>
                  <a:latin typeface="Calibri" pitchFamily="34" charset="0"/>
                  <a:cs typeface="Arial" pitchFamily="34" charset="0"/>
                </a:rPr>
                <a:t>Size</a:t>
              </a:r>
              <a:endParaRPr kumimoji="0" lang="en-US" sz="1600" b="0" i="0" u="none" strike="noStrike" cap="none" normalizeH="0" baseline="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600" b="1" i="0" u="none" strike="noStrike" cap="none" normalizeH="0" baseline="0">
                  <a:ln>
                    <a:noFill/>
                  </a:ln>
                  <a:solidFill>
                    <a:srgbClr val="000000"/>
                  </a:solidFill>
                  <a:effectLst/>
                  <a:latin typeface="Calibri" pitchFamily="34" charset="0"/>
                  <a:cs typeface="Arial" pitchFamily="34" charset="0"/>
                </a:rPr>
                <a:t>Strength</a:t>
              </a:r>
              <a:endParaRPr kumimoji="0" lang="en-US" sz="1600" b="0" i="0" u="none" strike="noStrike" cap="none" normalizeH="0" baseline="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600" b="1" i="0" u="none" strike="noStrike" cap="none" normalizeH="0" baseline="0">
                  <a:ln>
                    <a:noFill/>
                  </a:ln>
                  <a:solidFill>
                    <a:srgbClr val="000000"/>
                  </a:solidFill>
                  <a:effectLst/>
                  <a:latin typeface="Calibri" pitchFamily="34" charset="0"/>
                  <a:cs typeface="Arial" pitchFamily="34" charset="0"/>
                </a:rPr>
                <a:t>Speed</a:t>
              </a:r>
              <a:endParaRPr kumimoji="0" lang="en-US" sz="1600" b="0" i="0" u="none" strike="noStrike" cap="none" normalizeH="0" baseline="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600" b="1" i="0" u="none" strike="noStrike" cap="none" normalizeH="0" baseline="0">
                  <a:ln>
                    <a:noFill/>
                  </a:ln>
                  <a:solidFill>
                    <a:srgbClr val="000000"/>
                  </a:solidFill>
                  <a:effectLst/>
                  <a:latin typeface="Calibri" pitchFamily="34" charset="0"/>
                  <a:cs typeface="Arial" pitchFamily="34" charset="0"/>
                </a:rPr>
                <a:t>Stamina</a:t>
              </a:r>
              <a:endParaRPr kumimoji="0" lang="en-US" sz="2400" b="0" i="0" u="none" strike="noStrike" cap="none" normalizeH="0" baseline="0">
                <a:ln>
                  <a:noFill/>
                </a:ln>
                <a:solidFill>
                  <a:schemeClr val="tx1"/>
                </a:solidFill>
                <a:effectLst/>
                <a:latin typeface="Arial" pitchFamily="34" charset="0"/>
                <a:cs typeface="Arial" pitchFamily="34" charset="0"/>
              </a:endParaRPr>
            </a:p>
          </p:txBody>
        </p:sp>
        <p:sp>
          <p:nvSpPr>
            <p:cNvPr id="5" name="Rectangle 3"/>
            <p:cNvSpPr>
              <a:spLocks noChangeArrowheads="1"/>
            </p:cNvSpPr>
            <p:nvPr/>
          </p:nvSpPr>
          <p:spPr bwMode="auto">
            <a:xfrm>
              <a:off x="18842" y="15932"/>
              <a:ext cx="14478" cy="13716"/>
            </a:xfrm>
            <a:prstGeom prst="rect">
              <a:avLst/>
            </a:prstGeom>
            <a:solidFill>
              <a:srgbClr val="FFFF00"/>
            </a:solidFill>
            <a:ln w="381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600" b="1" i="0" u="none" strike="noStrike" cap="none" normalizeH="0" baseline="0">
                  <a:ln>
                    <a:noFill/>
                  </a:ln>
                  <a:solidFill>
                    <a:srgbClr val="000000"/>
                  </a:solidFill>
                  <a:effectLst/>
                  <a:latin typeface="Calibri" pitchFamily="34" charset="0"/>
                  <a:cs typeface="Arial" pitchFamily="34" charset="0"/>
                </a:rPr>
                <a:t>Situation Awareness</a:t>
              </a:r>
            </a:p>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100" b="1" i="0" u="none" strike="noStrike" cap="none" normalizeH="0" baseline="0">
                  <a:ln>
                    <a:noFill/>
                  </a:ln>
                  <a:solidFill>
                    <a:srgbClr val="000000"/>
                  </a:solidFill>
                  <a:effectLst/>
                  <a:latin typeface="Calibri" pitchFamily="34" charset="0"/>
                  <a:cs typeface="Arial" pitchFamily="34" charset="0"/>
                </a:rPr>
                <a:t>Perception</a:t>
              </a:r>
            </a:p>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100" b="1" i="0" u="none" strike="noStrike" cap="none" normalizeH="0" baseline="0">
                  <a:ln>
                    <a:noFill/>
                  </a:ln>
                  <a:solidFill>
                    <a:srgbClr val="000000"/>
                  </a:solidFill>
                  <a:effectLst/>
                  <a:latin typeface="Calibri" pitchFamily="34" charset="0"/>
                  <a:cs typeface="Arial" pitchFamily="34" charset="0"/>
                </a:rPr>
                <a:t>Understanding Prediction</a:t>
              </a:r>
              <a:endParaRPr kumimoji="0" lang="en-US" sz="2400" b="0" i="0" u="none" strike="noStrike" cap="none" normalizeH="0" baseline="0">
                <a:ln>
                  <a:noFill/>
                </a:ln>
                <a:solidFill>
                  <a:schemeClr val="tx1"/>
                </a:solidFill>
                <a:effectLst/>
                <a:latin typeface="Arial" pitchFamily="34" charset="0"/>
                <a:cs typeface="Arial" pitchFamily="34" charset="0"/>
              </a:endParaRPr>
            </a:p>
          </p:txBody>
        </p:sp>
        <p:sp>
          <p:nvSpPr>
            <p:cNvPr id="6" name="Rectangle 4"/>
            <p:cNvSpPr>
              <a:spLocks noChangeArrowheads="1"/>
            </p:cNvSpPr>
            <p:nvPr/>
          </p:nvSpPr>
          <p:spPr bwMode="auto">
            <a:xfrm>
              <a:off x="33528" y="33528"/>
              <a:ext cx="14478" cy="15085"/>
            </a:xfrm>
            <a:prstGeom prst="rect">
              <a:avLst/>
            </a:prstGeom>
            <a:solidFill>
              <a:srgbClr val="FFFF00"/>
            </a:solidFill>
            <a:ln w="381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600" b="1" i="0" u="none" strike="noStrike" cap="none" normalizeH="0" baseline="0" dirty="0">
                  <a:ln>
                    <a:noFill/>
                  </a:ln>
                  <a:solidFill>
                    <a:srgbClr val="000000"/>
                  </a:solidFill>
                  <a:effectLst/>
                  <a:latin typeface="Calibri" pitchFamily="34" charset="0"/>
                  <a:cs typeface="Arial" pitchFamily="34" charset="0"/>
                </a:rPr>
                <a:t>Decision Making</a:t>
              </a:r>
            </a:p>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100" b="1" i="0" u="none" strike="noStrike" cap="none" normalizeH="0" baseline="0" dirty="0">
                  <a:ln>
                    <a:noFill/>
                  </a:ln>
                  <a:solidFill>
                    <a:srgbClr val="000000"/>
                  </a:solidFill>
                  <a:effectLst/>
                  <a:latin typeface="Calibri" pitchFamily="34" charset="0"/>
                  <a:cs typeface="Arial" pitchFamily="34" charset="0"/>
                </a:rPr>
                <a:t>Sensitivity</a:t>
              </a:r>
              <a:endParaRPr kumimoji="0" lang="en-US" sz="1100" b="0" i="0" u="none" strike="noStrike" cap="none" normalizeH="0" baseline="0" dirty="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100" b="1" i="0" u="none" strike="noStrike" cap="none" normalizeH="0" baseline="0" dirty="0">
                  <a:ln>
                    <a:noFill/>
                  </a:ln>
                  <a:solidFill>
                    <a:srgbClr val="000000"/>
                  </a:solidFill>
                  <a:effectLst/>
                  <a:latin typeface="Calibri" pitchFamily="34" charset="0"/>
                  <a:cs typeface="Arial" pitchFamily="34" charset="0"/>
                </a:rPr>
                <a:t>Selectivity</a:t>
              </a:r>
            </a:p>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100" b="1" i="0" u="none" strike="noStrike" cap="none" normalizeH="0" baseline="0" dirty="0">
                  <a:ln>
                    <a:noFill/>
                  </a:ln>
                  <a:solidFill>
                    <a:srgbClr val="000000"/>
                  </a:solidFill>
                  <a:effectLst/>
                  <a:latin typeface="Calibri" pitchFamily="34" charset="0"/>
                  <a:cs typeface="Arial" pitchFamily="34" charset="0"/>
                </a:rPr>
                <a:t>Strategy</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sp>
          <p:nvSpPr>
            <p:cNvPr id="7" name="Rectangle 5"/>
            <p:cNvSpPr>
              <a:spLocks noChangeArrowheads="1"/>
            </p:cNvSpPr>
            <p:nvPr/>
          </p:nvSpPr>
          <p:spPr bwMode="auto">
            <a:xfrm>
              <a:off x="48560" y="15932"/>
              <a:ext cx="14478" cy="13716"/>
            </a:xfrm>
            <a:prstGeom prst="rect">
              <a:avLst/>
            </a:prstGeom>
            <a:noFill/>
            <a:ln w="381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600" b="1" i="0" u="none" strike="noStrike" cap="none" normalizeH="0" baseline="0" dirty="0">
                  <a:ln>
                    <a:noFill/>
                  </a:ln>
                  <a:solidFill>
                    <a:srgbClr val="000000"/>
                  </a:solidFill>
                  <a:effectLst/>
                  <a:latin typeface="Calibri" pitchFamily="34" charset="0"/>
                  <a:cs typeface="Arial" pitchFamily="34" charset="0"/>
                </a:rPr>
                <a:t>Skill</a:t>
              </a:r>
            </a:p>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100" b="1" i="0" u="none" strike="noStrike" cap="none" normalizeH="0" baseline="0" dirty="0">
                  <a:ln>
                    <a:noFill/>
                  </a:ln>
                  <a:solidFill>
                    <a:srgbClr val="000000"/>
                  </a:solidFill>
                  <a:effectLst/>
                  <a:latin typeface="Calibri" pitchFamily="34" charset="0"/>
                  <a:cs typeface="Arial" pitchFamily="34" charset="0"/>
                </a:rPr>
                <a:t>Execution</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6"/>
            <p:cNvSpPr>
              <a:spLocks noChangeArrowheads="1"/>
            </p:cNvSpPr>
            <p:nvPr/>
          </p:nvSpPr>
          <p:spPr bwMode="auto">
            <a:xfrm>
              <a:off x="63038" y="0"/>
              <a:ext cx="14478" cy="13716"/>
            </a:xfrm>
            <a:prstGeom prst="rect">
              <a:avLst/>
            </a:prstGeom>
            <a:noFill/>
            <a:ln w="381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600" b="1" i="0" u="none" strike="noStrike" cap="none" normalizeH="0" baseline="0" dirty="0">
                  <a:ln>
                    <a:noFill/>
                  </a:ln>
                  <a:solidFill>
                    <a:srgbClr val="000000"/>
                  </a:solidFill>
                  <a:effectLst/>
                  <a:latin typeface="Calibri" pitchFamily="34" charset="0"/>
                  <a:cs typeface="Arial" pitchFamily="34" charset="0"/>
                </a:rPr>
                <a:t>Outcome</a:t>
              </a:r>
            </a:p>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100" b="1" i="0" u="none" strike="noStrike" cap="none" normalizeH="0" baseline="0" dirty="0">
                  <a:ln>
                    <a:noFill/>
                  </a:ln>
                  <a:solidFill>
                    <a:srgbClr val="000000"/>
                  </a:solidFill>
                  <a:effectLst/>
                  <a:latin typeface="Calibri" pitchFamily="34" charset="0"/>
                  <a:cs typeface="Arial" pitchFamily="34" charset="0"/>
                </a:rPr>
                <a:t>Performance</a:t>
              </a:r>
            </a:p>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100" b="1" i="0" u="none" strike="noStrike" cap="none" normalizeH="0" baseline="0" dirty="0">
                  <a:ln>
                    <a:noFill/>
                  </a:ln>
                  <a:solidFill>
                    <a:srgbClr val="000000"/>
                  </a:solidFill>
                  <a:effectLst/>
                  <a:latin typeface="Calibri" pitchFamily="34" charset="0"/>
                  <a:cs typeface="Arial" pitchFamily="34" charset="0"/>
                </a:rPr>
                <a:t>Hindsight</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cxnSp>
          <p:nvCxnSpPr>
            <p:cNvPr id="9" name="Curved Connector 7"/>
            <p:cNvCxnSpPr>
              <a:cxnSpLocks noChangeShapeType="1"/>
            </p:cNvCxnSpPr>
            <p:nvPr/>
          </p:nvCxnSpPr>
          <p:spPr bwMode="auto">
            <a:xfrm rot="16200000" flipH="1">
              <a:off x="10686" y="14633"/>
              <a:ext cx="9074" cy="7239"/>
            </a:xfrm>
            <a:prstGeom prst="curvedConnector2">
              <a:avLst/>
            </a:prstGeom>
            <a:noFill/>
            <a:ln w="38100">
              <a:solidFill>
                <a:srgbClr val="4579B8"/>
              </a:solidFill>
              <a:round/>
              <a:headEnd/>
              <a:tailEnd type="arrow" w="med" len="med"/>
            </a:ln>
          </p:spPr>
        </p:cxnSp>
        <p:cxnSp>
          <p:nvCxnSpPr>
            <p:cNvPr id="10" name="Curved Connector 8"/>
            <p:cNvCxnSpPr>
              <a:cxnSpLocks noChangeShapeType="1"/>
            </p:cNvCxnSpPr>
            <p:nvPr/>
          </p:nvCxnSpPr>
          <p:spPr bwMode="auto">
            <a:xfrm>
              <a:off x="33320" y="22790"/>
              <a:ext cx="7447" cy="10738"/>
            </a:xfrm>
            <a:prstGeom prst="curvedConnector2">
              <a:avLst/>
            </a:prstGeom>
            <a:noFill/>
            <a:ln w="38100">
              <a:solidFill>
                <a:srgbClr val="4579B8"/>
              </a:solidFill>
              <a:round/>
              <a:headEnd/>
              <a:tailEnd type="arrow" w="med" len="med"/>
            </a:ln>
          </p:spPr>
        </p:cxnSp>
        <p:cxnSp>
          <p:nvCxnSpPr>
            <p:cNvPr id="11" name="Curved Connector 10"/>
            <p:cNvCxnSpPr>
              <a:cxnSpLocks noChangeShapeType="1"/>
            </p:cNvCxnSpPr>
            <p:nvPr/>
          </p:nvCxnSpPr>
          <p:spPr bwMode="auto">
            <a:xfrm rot="5400000" flipH="1" flipV="1">
              <a:off x="39295" y="24262"/>
              <a:ext cx="10738" cy="7793"/>
            </a:xfrm>
            <a:prstGeom prst="curvedConnector2">
              <a:avLst/>
            </a:prstGeom>
            <a:noFill/>
            <a:ln w="38100">
              <a:solidFill>
                <a:srgbClr val="4579B8"/>
              </a:solidFill>
              <a:round/>
              <a:headEnd/>
              <a:tailEnd type="arrow" w="med" len="med"/>
            </a:ln>
          </p:spPr>
        </p:cxnSp>
        <p:cxnSp>
          <p:nvCxnSpPr>
            <p:cNvPr id="12" name="Curved Connector 11"/>
            <p:cNvCxnSpPr>
              <a:cxnSpLocks noChangeShapeType="1"/>
            </p:cNvCxnSpPr>
            <p:nvPr/>
          </p:nvCxnSpPr>
          <p:spPr bwMode="auto">
            <a:xfrm flipV="1">
              <a:off x="63038" y="13716"/>
              <a:ext cx="7239" cy="9074"/>
            </a:xfrm>
            <a:prstGeom prst="curvedConnector2">
              <a:avLst/>
            </a:prstGeom>
            <a:noFill/>
            <a:ln w="38100">
              <a:solidFill>
                <a:srgbClr val="4579B8"/>
              </a:solidFill>
              <a:round/>
              <a:headEnd/>
              <a:tailEnd type="arrow" w="med" len="med"/>
            </a:ln>
          </p:spPr>
        </p:cxnSp>
        <p:sp>
          <p:nvSpPr>
            <p:cNvPr id="13" name="Oval 12"/>
            <p:cNvSpPr>
              <a:spLocks noChangeArrowheads="1"/>
            </p:cNvSpPr>
            <p:nvPr/>
          </p:nvSpPr>
          <p:spPr bwMode="auto">
            <a:xfrm>
              <a:off x="31623" y="1385"/>
              <a:ext cx="18288" cy="10945"/>
            </a:xfrm>
            <a:prstGeom prst="ellipse">
              <a:avLst/>
            </a:prstGeom>
            <a:solidFill>
              <a:srgbClr val="4F81BD"/>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b="1" i="0" u="none" strike="noStrike" cap="none" normalizeH="0" baseline="0">
                  <a:ln>
                    <a:noFill/>
                  </a:ln>
                  <a:solidFill>
                    <a:srgbClr val="FFFFFF"/>
                  </a:solidFill>
                  <a:effectLst/>
                  <a:latin typeface="Calibri" pitchFamily="34" charset="0"/>
                  <a:cs typeface="Arial" pitchFamily="34" charset="0"/>
                </a:rPr>
                <a:t>Must Have</a:t>
              </a:r>
              <a:endParaRPr kumimoji="0" lang="en-US" sz="2400" b="0" i="0" u="none" strike="noStrike" cap="none" normalizeH="0" baseline="0">
                <a:ln>
                  <a:noFill/>
                </a:ln>
                <a:solidFill>
                  <a:schemeClr val="tx1"/>
                </a:solidFill>
                <a:effectLst/>
                <a:latin typeface="Arial" pitchFamily="34" charset="0"/>
                <a:cs typeface="Arial" pitchFamily="34" charset="0"/>
              </a:endParaRPr>
            </a:p>
          </p:txBody>
        </p:sp>
        <p:sp>
          <p:nvSpPr>
            <p:cNvPr id="14" name="Oval 13"/>
            <p:cNvSpPr>
              <a:spLocks noChangeArrowheads="1"/>
            </p:cNvSpPr>
            <p:nvPr/>
          </p:nvSpPr>
          <p:spPr bwMode="auto">
            <a:xfrm>
              <a:off x="65324" y="33666"/>
              <a:ext cx="18288" cy="10945"/>
            </a:xfrm>
            <a:prstGeom prst="ellipse">
              <a:avLst/>
            </a:prstGeom>
            <a:solidFill>
              <a:srgbClr val="4F81BD"/>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b="1" i="0" u="none" strike="noStrike" cap="none" normalizeH="0" baseline="0">
                  <a:ln>
                    <a:noFill/>
                  </a:ln>
                  <a:solidFill>
                    <a:srgbClr val="FFFFFF"/>
                  </a:solidFill>
                  <a:effectLst/>
                  <a:latin typeface="Calibri" pitchFamily="34" charset="0"/>
                  <a:cs typeface="Arial" pitchFamily="34" charset="0"/>
                </a:rPr>
                <a:t>The More the Better</a:t>
              </a:r>
              <a:endParaRPr kumimoji="0" lang="en-US" sz="2400" b="0" i="0" u="none" strike="noStrike" cap="none" normalizeH="0" baseline="0">
                <a:ln>
                  <a:noFill/>
                </a:ln>
                <a:solidFill>
                  <a:schemeClr val="tx1"/>
                </a:solidFill>
                <a:effectLst/>
                <a:latin typeface="Arial" pitchFamily="34" charset="0"/>
                <a:cs typeface="Arial" pitchFamily="34" charset="0"/>
              </a:endParaRPr>
            </a:p>
          </p:txBody>
        </p:sp>
        <p:sp>
          <p:nvSpPr>
            <p:cNvPr id="15" name="Oval 14"/>
            <p:cNvSpPr>
              <a:spLocks noChangeArrowheads="1"/>
            </p:cNvSpPr>
            <p:nvPr/>
          </p:nvSpPr>
          <p:spPr bwMode="auto">
            <a:xfrm>
              <a:off x="0" y="31796"/>
              <a:ext cx="22184" cy="10945"/>
            </a:xfrm>
            <a:prstGeom prst="ellipse">
              <a:avLst/>
            </a:prstGeom>
            <a:solidFill>
              <a:srgbClr val="4F81BD"/>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2000" b="1" i="0" u="none" strike="noStrike" cap="none" normalizeH="0" baseline="0" dirty="0">
                  <a:ln>
                    <a:noFill/>
                  </a:ln>
                  <a:solidFill>
                    <a:srgbClr val="FFFFFF"/>
                  </a:solidFill>
                  <a:effectLst/>
                  <a:latin typeface="Calibri" pitchFamily="34" charset="0"/>
                  <a:cs typeface="Arial" pitchFamily="34" charset="0"/>
                </a:rPr>
                <a:t>Excitement</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cxnSp>
          <p:nvCxnSpPr>
            <p:cNvPr id="16" name="Curved Connector 15"/>
            <p:cNvCxnSpPr>
              <a:cxnSpLocks noChangeShapeType="1"/>
            </p:cNvCxnSpPr>
            <p:nvPr/>
          </p:nvCxnSpPr>
          <p:spPr bwMode="auto">
            <a:xfrm>
              <a:off x="49911" y="6858"/>
              <a:ext cx="13127" cy="127"/>
            </a:xfrm>
            <a:prstGeom prst="curvedConnector3">
              <a:avLst>
                <a:gd name="adj1" fmla="val 50000"/>
              </a:avLst>
            </a:prstGeom>
            <a:noFill/>
            <a:ln w="38100">
              <a:solidFill>
                <a:srgbClr val="4579B8"/>
              </a:solidFill>
              <a:round/>
              <a:headEnd/>
              <a:tailEnd type="arrow" w="med" len="med"/>
            </a:ln>
          </p:spPr>
        </p:cxnSp>
        <p:cxnSp>
          <p:nvCxnSpPr>
            <p:cNvPr id="17" name="Curved Connector 16"/>
            <p:cNvCxnSpPr>
              <a:cxnSpLocks noChangeShapeType="1"/>
            </p:cNvCxnSpPr>
            <p:nvPr/>
          </p:nvCxnSpPr>
          <p:spPr bwMode="auto">
            <a:xfrm flipV="1">
              <a:off x="22184" y="29648"/>
              <a:ext cx="3897" cy="7620"/>
            </a:xfrm>
            <a:prstGeom prst="curvedConnector2">
              <a:avLst/>
            </a:prstGeom>
            <a:noFill/>
            <a:ln w="38100">
              <a:solidFill>
                <a:srgbClr val="4579B8"/>
              </a:solidFill>
              <a:round/>
              <a:headEnd/>
              <a:tailEnd type="arrow" w="med" len="med"/>
            </a:ln>
          </p:spPr>
        </p:cxnSp>
        <p:cxnSp>
          <p:nvCxnSpPr>
            <p:cNvPr id="18" name="Curved Connector 17"/>
            <p:cNvCxnSpPr>
              <a:cxnSpLocks noChangeShapeType="1"/>
            </p:cNvCxnSpPr>
            <p:nvPr/>
          </p:nvCxnSpPr>
          <p:spPr bwMode="auto">
            <a:xfrm rot="5400000" flipH="1" flipV="1">
              <a:off x="25856" y="33465"/>
              <a:ext cx="752" cy="14593"/>
            </a:xfrm>
            <a:prstGeom prst="curvedConnector4">
              <a:avLst>
                <a:gd name="adj1" fmla="val -303819"/>
                <a:gd name="adj2" fmla="val 61134"/>
              </a:avLst>
            </a:prstGeom>
            <a:noFill/>
            <a:ln w="38100">
              <a:solidFill>
                <a:srgbClr val="4579B8"/>
              </a:solidFill>
              <a:round/>
              <a:headEnd/>
              <a:tailEnd type="arrow" w="med" len="med"/>
            </a:ln>
          </p:spPr>
        </p:cxnSp>
        <p:cxnSp>
          <p:nvCxnSpPr>
            <p:cNvPr id="19" name="Curved Connector 18"/>
            <p:cNvCxnSpPr>
              <a:cxnSpLocks noChangeShapeType="1"/>
            </p:cNvCxnSpPr>
            <p:nvPr/>
          </p:nvCxnSpPr>
          <p:spPr bwMode="auto">
            <a:xfrm rot="10800000">
              <a:off x="55799" y="29648"/>
              <a:ext cx="9525" cy="9491"/>
            </a:xfrm>
            <a:prstGeom prst="curvedConnector2">
              <a:avLst/>
            </a:prstGeom>
            <a:noFill/>
            <a:ln w="38100">
              <a:solidFill>
                <a:srgbClr val="4579B8"/>
              </a:solidFill>
              <a:round/>
              <a:headEnd/>
              <a:tailEnd type="arrow" w="med" len="med"/>
            </a:ln>
          </p:spPr>
        </p:cxnSp>
        <p:cxnSp>
          <p:nvCxnSpPr>
            <p:cNvPr id="20" name="Curved Connector 19"/>
            <p:cNvCxnSpPr>
              <a:cxnSpLocks noChangeShapeType="1"/>
            </p:cNvCxnSpPr>
            <p:nvPr/>
          </p:nvCxnSpPr>
          <p:spPr bwMode="auto">
            <a:xfrm rot="10800000">
              <a:off x="18842" y="6858"/>
              <a:ext cx="12781" cy="127"/>
            </a:xfrm>
            <a:prstGeom prst="curvedConnector3">
              <a:avLst>
                <a:gd name="adj1" fmla="val 50000"/>
              </a:avLst>
            </a:prstGeom>
            <a:noFill/>
            <a:ln w="38100">
              <a:solidFill>
                <a:srgbClr val="4579B8"/>
              </a:solidFill>
              <a:round/>
              <a:headEnd/>
              <a:tailEnd type="arrow" w="med" len="med"/>
            </a:ln>
          </p:spPr>
        </p:cxnSp>
        <p:sp>
          <p:nvSpPr>
            <p:cNvPr id="21" name="Oval 20"/>
            <p:cNvSpPr>
              <a:spLocks noChangeArrowheads="1"/>
            </p:cNvSpPr>
            <p:nvPr/>
          </p:nvSpPr>
          <p:spPr bwMode="auto">
            <a:xfrm>
              <a:off x="35233" y="13716"/>
              <a:ext cx="11788" cy="9074"/>
            </a:xfrm>
            <a:prstGeom prst="ellipse">
              <a:avLst/>
            </a:prstGeom>
            <a:solidFill>
              <a:srgbClr val="C000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050" b="1" i="0" u="none" strike="noStrike" cap="none" normalizeH="0" baseline="0">
                  <a:ln>
                    <a:noFill/>
                  </a:ln>
                  <a:solidFill>
                    <a:srgbClr val="FFFFFF"/>
                  </a:solidFill>
                  <a:effectLst/>
                  <a:latin typeface="Calibri" pitchFamily="34" charset="0"/>
                  <a:cs typeface="Arial" pitchFamily="34" charset="0"/>
                </a:rPr>
                <a:t>Style</a:t>
              </a:r>
              <a:endParaRPr kumimoji="0" lang="en-US" sz="900" b="1" i="0" u="none" strike="noStrike" cap="none" normalizeH="0" baseline="0">
                <a:ln>
                  <a:noFill/>
                </a:ln>
                <a:solidFill>
                  <a:srgbClr val="FFFFFF"/>
                </a:solidFill>
                <a:effectLst/>
                <a:latin typeface="Calibri" pitchFamily="34" charset="0"/>
                <a:cs typeface="Arial" pitchFamily="34" charset="0"/>
              </a:endParaRPr>
            </a:p>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000" b="1" i="0" u="none" strike="noStrike" cap="none" normalizeH="0" baseline="0">
                  <a:ln>
                    <a:noFill/>
                  </a:ln>
                  <a:solidFill>
                    <a:srgbClr val="FFFFFF"/>
                  </a:solidFill>
                  <a:effectLst/>
                  <a:latin typeface="Calibri" pitchFamily="34" charset="0"/>
                  <a:cs typeface="Arial" pitchFamily="34" charset="0"/>
                </a:rPr>
                <a:t>Behavior</a:t>
              </a:r>
              <a:endParaRPr kumimoji="0" lang="en-US" sz="2400" b="0" i="0" u="none" strike="noStrike" cap="none" normalizeH="0" baseline="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42722119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Outcome of Training</a:t>
            </a:r>
          </a:p>
        </p:txBody>
      </p:sp>
      <p:sp>
        <p:nvSpPr>
          <p:cNvPr id="3" name="Content Placeholder 2"/>
          <p:cNvSpPr>
            <a:spLocks noGrp="1"/>
          </p:cNvSpPr>
          <p:nvPr>
            <p:ph idx="1"/>
          </p:nvPr>
        </p:nvSpPr>
        <p:spPr>
          <a:xfrm>
            <a:off x="228600" y="1554162"/>
            <a:ext cx="8763000" cy="4525963"/>
          </a:xfrm>
        </p:spPr>
        <p:txBody>
          <a:bodyPr>
            <a:normAutofit fontScale="92500" lnSpcReduction="20000"/>
          </a:bodyPr>
          <a:lstStyle/>
          <a:p>
            <a:r>
              <a:rPr lang="en-US" dirty="0"/>
              <a:t>If the only tool you have is a hammer then all problems look like a nail!</a:t>
            </a:r>
          </a:p>
          <a:p>
            <a:r>
              <a:rPr lang="en-US" dirty="0"/>
              <a:t>Most game players have preferred actions</a:t>
            </a:r>
          </a:p>
          <a:p>
            <a:r>
              <a:rPr lang="en-US" dirty="0"/>
              <a:t>Many coaches have preferred strategies</a:t>
            </a:r>
          </a:p>
          <a:p>
            <a:r>
              <a:rPr lang="en-US" dirty="0"/>
              <a:t>Many players do not learn from experience and reflection</a:t>
            </a:r>
          </a:p>
          <a:p>
            <a:r>
              <a:rPr lang="en-US" sz="3500" b="1" dirty="0"/>
              <a:t>Coaches must give players the opportunity to analyze and reflect on situations and decisions, and avoid hindsight bias as far as is possible</a:t>
            </a:r>
          </a:p>
        </p:txBody>
      </p:sp>
      <p:sp>
        <p:nvSpPr>
          <p:cNvPr id="5" name="Slide Number Placeholder 4"/>
          <p:cNvSpPr>
            <a:spLocks noGrp="1"/>
          </p:cNvSpPr>
          <p:nvPr>
            <p:ph type="sldNum" sz="quarter" idx="12"/>
          </p:nvPr>
        </p:nvSpPr>
        <p:spPr/>
        <p:txBody>
          <a:bodyPr>
            <a:normAutofit fontScale="92500" lnSpcReduction="10000"/>
          </a:bodyPr>
          <a:lstStyle/>
          <a:p>
            <a:fld id="{B300D97B-51B3-4C98-A845-98560C6ECB7E}" type="slidenum">
              <a:rPr lang="en-US" smtClean="0"/>
              <a:pPr/>
              <a:t>26</a:t>
            </a:fld>
            <a:endParaRPr lang="en-US"/>
          </a:p>
        </p:txBody>
      </p:sp>
    </p:spTree>
    <p:extLst>
      <p:ext uri="{BB962C8B-B14F-4D97-AF65-F5344CB8AC3E}">
        <p14:creationId xmlns:p14="http://schemas.microsoft.com/office/powerpoint/2010/main" val="2373284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lstStyle/>
          <a:p>
            <a:r>
              <a:rPr lang="en-US" dirty="0"/>
              <a:t>Success at sports needs both bodies and brains</a:t>
            </a:r>
          </a:p>
          <a:p>
            <a:r>
              <a:rPr lang="en-US" dirty="0"/>
              <a:t>Analysis of cognitive contributions is often affected by Hindsight Bias</a:t>
            </a:r>
          </a:p>
          <a:p>
            <a:r>
              <a:rPr lang="en-US" sz="3600" b="1" dirty="0"/>
              <a:t>Analysis, selection and coaching will benefit from attention to Situation Awareness and Decision Processes</a:t>
            </a:r>
          </a:p>
        </p:txBody>
      </p:sp>
      <p:sp>
        <p:nvSpPr>
          <p:cNvPr id="5" name="Slide Number Placeholder 4"/>
          <p:cNvSpPr>
            <a:spLocks noGrp="1"/>
          </p:cNvSpPr>
          <p:nvPr>
            <p:ph type="sldNum" sz="quarter" idx="12"/>
          </p:nvPr>
        </p:nvSpPr>
        <p:spPr/>
        <p:txBody>
          <a:bodyPr>
            <a:normAutofit fontScale="92500" lnSpcReduction="10000"/>
          </a:bodyPr>
          <a:lstStyle/>
          <a:p>
            <a:fld id="{B300D97B-51B3-4C98-A845-98560C6ECB7E}" type="slidenum">
              <a:rPr lang="en-US" smtClean="0"/>
              <a:pPr/>
              <a:t>27</a:t>
            </a:fld>
            <a:endParaRPr lang="en-US"/>
          </a:p>
        </p:txBody>
      </p:sp>
    </p:spTree>
    <p:extLst>
      <p:ext uri="{BB962C8B-B14F-4D97-AF65-F5344CB8AC3E}">
        <p14:creationId xmlns:p14="http://schemas.microsoft.com/office/powerpoint/2010/main" val="3593295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Ready Set Go! 		False Start!</a:t>
            </a:r>
          </a:p>
        </p:txBody>
      </p:sp>
      <p:sp>
        <p:nvSpPr>
          <p:cNvPr id="5" name="Slide Number Placeholder 4"/>
          <p:cNvSpPr>
            <a:spLocks noGrp="1"/>
          </p:cNvSpPr>
          <p:nvPr>
            <p:ph type="sldNum" sz="quarter" idx="12"/>
          </p:nvPr>
        </p:nvSpPr>
        <p:spPr/>
        <p:txBody>
          <a:bodyPr>
            <a:normAutofit fontScale="92500" lnSpcReduction="10000"/>
          </a:bodyPr>
          <a:lstStyle/>
          <a:p>
            <a:fld id="{B300D97B-51B3-4C98-A845-98560C6ECB7E}" type="slidenum">
              <a:rPr lang="en-US" smtClean="0"/>
              <a:pPr/>
              <a:t>3</a:t>
            </a:fld>
            <a:endParaRPr lang="en-US"/>
          </a:p>
        </p:txBody>
      </p:sp>
      <p:pic>
        <p:nvPicPr>
          <p:cNvPr id="17410" name="Picture 2" descr="http://www.mycupcakesforu.com/wp-content/themes/olympic-100m-sprint-start-749.jpg"/>
          <p:cNvPicPr>
            <a:picLocks noChangeAspect="1" noChangeArrowheads="1"/>
          </p:cNvPicPr>
          <p:nvPr/>
        </p:nvPicPr>
        <p:blipFill>
          <a:blip r:embed="rId3" cstate="print"/>
          <a:srcRect/>
          <a:stretch>
            <a:fillRect/>
          </a:stretch>
        </p:blipFill>
        <p:spPr bwMode="auto">
          <a:xfrm>
            <a:off x="1371600" y="1371599"/>
            <a:ext cx="6781800" cy="4530031"/>
          </a:xfrm>
          <a:prstGeom prst="rect">
            <a:avLst/>
          </a:prstGeom>
          <a:noFill/>
        </p:spPr>
      </p:pic>
      <p:sp>
        <p:nvSpPr>
          <p:cNvPr id="3" name="TextBox 2"/>
          <p:cNvSpPr txBox="1"/>
          <p:nvPr/>
        </p:nvSpPr>
        <p:spPr>
          <a:xfrm>
            <a:off x="2247900" y="5924102"/>
            <a:ext cx="5029200" cy="646331"/>
          </a:xfrm>
          <a:prstGeom prst="rect">
            <a:avLst/>
          </a:prstGeom>
          <a:noFill/>
        </p:spPr>
        <p:txBody>
          <a:bodyPr wrap="square" rtlCol="0">
            <a:spAutoFit/>
          </a:bodyPr>
          <a:lstStyle/>
          <a:p>
            <a:pPr algn="ctr"/>
            <a:r>
              <a:rPr lang="en-US" sz="3600" dirty="0"/>
              <a:t>100 milliseconds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Reaction Time 		</a:t>
            </a:r>
            <a:r>
              <a:rPr lang="en-US" sz="3600" dirty="0" err="1"/>
              <a:t>Donders</a:t>
            </a:r>
            <a:r>
              <a:rPr lang="en-US" sz="3600" dirty="0"/>
              <a:t> (1868)</a:t>
            </a:r>
            <a:endParaRPr lang="en-US" dirty="0"/>
          </a:p>
        </p:txBody>
      </p:sp>
      <p:sp>
        <p:nvSpPr>
          <p:cNvPr id="6" name="Slide Number Placeholder 5"/>
          <p:cNvSpPr>
            <a:spLocks noGrp="1"/>
          </p:cNvSpPr>
          <p:nvPr>
            <p:ph type="sldNum" sz="quarter" idx="12"/>
          </p:nvPr>
        </p:nvSpPr>
        <p:spPr/>
        <p:txBody>
          <a:bodyPr>
            <a:normAutofit fontScale="92500" lnSpcReduction="10000"/>
          </a:bodyPr>
          <a:lstStyle/>
          <a:p>
            <a:fld id="{B300D97B-51B3-4C98-A845-98560C6ECB7E}" type="slidenum">
              <a:rPr lang="en-US" smtClean="0"/>
              <a:pPr/>
              <a:t>4</a:t>
            </a:fld>
            <a:endParaRPr lang="en-US"/>
          </a:p>
        </p:txBody>
      </p:sp>
      <p:sp>
        <p:nvSpPr>
          <p:cNvPr id="3" name="Rectangle 2"/>
          <p:cNvSpPr/>
          <p:nvPr/>
        </p:nvSpPr>
        <p:spPr>
          <a:xfrm>
            <a:off x="374073" y="1676400"/>
            <a:ext cx="8458200" cy="3631763"/>
          </a:xfrm>
          <a:prstGeom prst="rect">
            <a:avLst/>
          </a:prstGeom>
        </p:spPr>
        <p:txBody>
          <a:bodyPr wrap="square">
            <a:spAutoFit/>
          </a:bodyPr>
          <a:lstStyle/>
          <a:p>
            <a:r>
              <a:rPr lang="en-US" dirty="0"/>
              <a:t>In 1868, the Dutch physiologist and ophthalmologist F. C. </a:t>
            </a:r>
            <a:r>
              <a:rPr lang="en-US" dirty="0" err="1"/>
              <a:t>Donders</a:t>
            </a:r>
            <a:r>
              <a:rPr lang="en-US" dirty="0"/>
              <a:t> suggested that such mental processes as sensory discrimination, perceptual identification, and motor selection might occur serially, each consuming a certain amount of time. If so, wrote </a:t>
            </a:r>
            <a:r>
              <a:rPr lang="en-US" dirty="0" err="1"/>
              <a:t>Donders</a:t>
            </a:r>
            <a:r>
              <a:rPr lang="en-US" dirty="0"/>
              <a:t>, “interposing into the process some new components of mental action would reveal the time required for the interposed item” (</a:t>
            </a:r>
            <a:r>
              <a:rPr lang="en-US" dirty="0" err="1"/>
              <a:t>Donders</a:t>
            </a:r>
            <a:r>
              <a:rPr lang="en-US" dirty="0"/>
              <a:t>, 1868/1969, p. 418). In other words, </a:t>
            </a:r>
            <a:r>
              <a:rPr lang="en-US" sz="2800" dirty="0"/>
              <a:t>if one could devise a pair of tasks differing only in that one required an extra mental process, then the difference in reaction time (RT) to the two tasks would be an estimate of the duration of the extra mental process.</a:t>
            </a:r>
          </a:p>
        </p:txBody>
      </p:sp>
      <p:sp>
        <p:nvSpPr>
          <p:cNvPr id="4" name="TextBox 3"/>
          <p:cNvSpPr txBox="1"/>
          <p:nvPr/>
        </p:nvSpPr>
        <p:spPr>
          <a:xfrm>
            <a:off x="1219200" y="5689163"/>
            <a:ext cx="6096000" cy="769441"/>
          </a:xfrm>
          <a:prstGeom prst="rect">
            <a:avLst/>
          </a:prstGeom>
          <a:noFill/>
        </p:spPr>
        <p:txBody>
          <a:bodyPr wrap="square" rtlCol="0">
            <a:spAutoFit/>
          </a:bodyPr>
          <a:lstStyle/>
          <a:p>
            <a:pPr algn="ctr"/>
            <a:r>
              <a:rPr lang="en-US" sz="4400" i="1" dirty="0"/>
              <a:t>Thinking Takes Time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762000" y="1518541"/>
            <a:ext cx="7315200" cy="2062103"/>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Hick's law</a:t>
            </a:r>
            <a:r>
              <a:rPr kumimoji="0" lang="en-US" sz="1400" b="0" i="0" u="none" strike="noStrike" cap="none" normalizeH="0" baseline="0" dirty="0">
                <a:ln>
                  <a:noFill/>
                </a:ln>
                <a:solidFill>
                  <a:schemeClr val="tx1"/>
                </a:solidFill>
                <a:effectLst/>
                <a:latin typeface="Arial" pitchFamily="34" charset="0"/>
                <a:cs typeface="Arial" pitchFamily="34" charset="0"/>
              </a:rPr>
              <a:t>, named after British psychologist </a:t>
            </a:r>
            <a:r>
              <a:rPr kumimoji="0" lang="en-US" sz="1400" b="0" i="0" u="none" strike="noStrike" cap="none" normalizeH="0" baseline="0" dirty="0">
                <a:ln>
                  <a:noFill/>
                </a:ln>
                <a:solidFill>
                  <a:schemeClr val="tx1"/>
                </a:solidFill>
                <a:effectLst/>
                <a:latin typeface="Arial" pitchFamily="34" charset="0"/>
                <a:cs typeface="Arial" pitchFamily="34" charset="0"/>
                <a:hlinkClick r:id="rId3" tooltip="William Edmund Hick"/>
              </a:rPr>
              <a:t>William Edmund Hick</a:t>
            </a:r>
            <a:r>
              <a:rPr kumimoji="0" lang="en-US" sz="1400" b="0" i="0" u="none" strike="noStrike" cap="none" normalizeH="0" baseline="0" dirty="0">
                <a:ln>
                  <a:noFill/>
                </a:ln>
                <a:solidFill>
                  <a:schemeClr val="tx1"/>
                </a:solidFill>
                <a:effectLst/>
                <a:latin typeface="Arial" pitchFamily="34" charset="0"/>
                <a:cs typeface="Arial" pitchFamily="34" charset="0"/>
              </a:rPr>
              <a:t>, or the </a:t>
            </a:r>
            <a:r>
              <a:rPr kumimoji="0" lang="en-US" sz="1400" b="1" i="0" u="none" strike="noStrike" cap="none" normalizeH="0" baseline="0" dirty="0">
                <a:ln>
                  <a:noFill/>
                </a:ln>
                <a:solidFill>
                  <a:schemeClr val="tx1"/>
                </a:solidFill>
                <a:effectLst/>
                <a:latin typeface="Arial" pitchFamily="34" charset="0"/>
                <a:cs typeface="Arial" pitchFamily="34" charset="0"/>
              </a:rPr>
              <a:t>Hick–Hyman Law</a:t>
            </a:r>
            <a:r>
              <a:rPr kumimoji="0" lang="en-US" sz="1400" b="0" i="0" u="none" strike="noStrike" cap="none" normalizeH="0" baseline="0" dirty="0">
                <a:ln>
                  <a:noFill/>
                </a:ln>
                <a:solidFill>
                  <a:schemeClr val="tx1"/>
                </a:solidFill>
                <a:effectLst/>
                <a:latin typeface="Arial" pitchFamily="34" charset="0"/>
                <a:cs typeface="Arial" pitchFamily="34" charset="0"/>
              </a:rPr>
              <a:t> (for </a:t>
            </a:r>
            <a:r>
              <a:rPr kumimoji="0" lang="en-US" sz="1400" b="0" i="0" u="none" strike="noStrike" cap="none" normalizeH="0" baseline="0" dirty="0">
                <a:ln>
                  <a:noFill/>
                </a:ln>
                <a:solidFill>
                  <a:schemeClr val="tx1"/>
                </a:solidFill>
                <a:effectLst/>
                <a:latin typeface="Arial" pitchFamily="34" charset="0"/>
                <a:cs typeface="Arial" pitchFamily="34" charset="0"/>
                <a:hlinkClick r:id="rId4" tooltip="Ray Hyman"/>
              </a:rPr>
              <a:t>Ray Hyman</a:t>
            </a:r>
            <a:r>
              <a:rPr kumimoji="0" lang="en-US" sz="1400" b="0" i="0" u="none" strike="noStrike" cap="none" normalizeH="0" baseline="0" dirty="0">
                <a:ln>
                  <a:noFill/>
                </a:ln>
                <a:solidFill>
                  <a:schemeClr val="tx1"/>
                </a:solidFill>
                <a:effectLst/>
                <a:latin typeface="Arial" pitchFamily="34" charset="0"/>
                <a:cs typeface="Arial" pitchFamily="34" charset="0"/>
              </a:rPr>
              <a:t>), describes the </a:t>
            </a:r>
            <a:r>
              <a:rPr kumimoji="0" lang="en-US" sz="1400" b="0" i="0" u="none" strike="noStrike" cap="none" normalizeH="0" baseline="0" dirty="0">
                <a:ln>
                  <a:noFill/>
                </a:ln>
                <a:solidFill>
                  <a:schemeClr val="tx1"/>
                </a:solidFill>
                <a:effectLst/>
                <a:latin typeface="Arial" pitchFamily="34" charset="0"/>
                <a:cs typeface="Arial" pitchFamily="34" charset="0"/>
                <a:hlinkClick r:id="rId5" tooltip="Reaction time"/>
              </a:rPr>
              <a:t>time</a:t>
            </a:r>
            <a:r>
              <a:rPr kumimoji="0" lang="en-US" sz="1400" b="0" i="0" u="none" strike="noStrike" cap="none" normalizeH="0" baseline="0" dirty="0">
                <a:ln>
                  <a:noFill/>
                </a:ln>
                <a:solidFill>
                  <a:schemeClr val="tx1"/>
                </a:solidFill>
                <a:effectLst/>
                <a:latin typeface="Arial" pitchFamily="34" charset="0"/>
                <a:cs typeface="Arial" pitchFamily="34" charset="0"/>
              </a:rPr>
              <a:t> it takes for a person to make a decision as a result of the possible choices he or she has; that is, increasing the number of choices will increase the decision time </a:t>
            </a:r>
            <a:r>
              <a:rPr kumimoji="0" lang="en-US" sz="1400" b="0" i="0" u="none" strike="noStrike" cap="none" normalizeH="0" baseline="0" dirty="0">
                <a:ln>
                  <a:noFill/>
                </a:ln>
                <a:solidFill>
                  <a:schemeClr val="tx1"/>
                </a:solidFill>
                <a:effectLst/>
                <a:latin typeface="Arial" pitchFamily="34" charset="0"/>
                <a:cs typeface="Arial" pitchFamily="34" charset="0"/>
                <a:hlinkClick r:id="rId6" tooltip="Logarithm"/>
              </a:rPr>
              <a:t>logarithmically</a:t>
            </a:r>
            <a:r>
              <a:rPr kumimoji="0" lang="en-US" sz="1400" b="0" i="0" u="none" strike="noStrike" cap="none" normalizeH="0" baseline="0" dirty="0">
                <a:ln>
                  <a:noFill/>
                </a:ln>
                <a:solidFill>
                  <a:schemeClr val="tx1"/>
                </a:solidFill>
                <a:effectLst/>
                <a:latin typeface="Arial" pitchFamily="34" charset="0"/>
                <a:cs typeface="Arial" pitchFamily="34" charset="0"/>
              </a:rPr>
              <a:t>. The Hick–Hyman law assesses cognitive information capacity in choice reaction experiments. The amount of time taken to process a certain amount of bits in the Hick–Hyman law is known as the rate of gain of information. Given </a:t>
            </a:r>
            <a:r>
              <a:rPr kumimoji="0" lang="en-US" sz="1400" b="0" i="1" u="none" strike="noStrike" cap="none" normalizeH="0" baseline="0" dirty="0">
                <a:ln>
                  <a:noFill/>
                </a:ln>
                <a:solidFill>
                  <a:schemeClr val="tx1"/>
                </a:solidFill>
                <a:effectLst/>
                <a:latin typeface="Arial" pitchFamily="34" charset="0"/>
                <a:cs typeface="Arial" pitchFamily="34" charset="0"/>
              </a:rPr>
              <a:t>n</a:t>
            </a:r>
            <a:r>
              <a:rPr kumimoji="0" lang="en-US" sz="1400" b="0" i="0" u="none" strike="noStrike" cap="none" normalizeH="0" baseline="0" dirty="0">
                <a:ln>
                  <a:noFill/>
                </a:ln>
                <a:solidFill>
                  <a:schemeClr val="tx1"/>
                </a:solidFill>
                <a:effectLst/>
                <a:latin typeface="Arial" pitchFamily="34" charset="0"/>
                <a:cs typeface="Arial" pitchFamily="34" charset="0"/>
              </a:rPr>
              <a:t> equally probable choices, the average reaction time </a:t>
            </a:r>
            <a:r>
              <a:rPr kumimoji="0" lang="en-US" sz="1400" b="0" i="1" u="none" strike="noStrike" cap="none" normalizeH="0" baseline="0" dirty="0">
                <a:ln>
                  <a:noFill/>
                </a:ln>
                <a:solidFill>
                  <a:schemeClr val="tx1"/>
                </a:solidFill>
                <a:effectLst/>
                <a:latin typeface="Arial" pitchFamily="34" charset="0"/>
                <a:cs typeface="Arial" pitchFamily="34" charset="0"/>
              </a:rPr>
              <a:t>T</a:t>
            </a:r>
            <a:r>
              <a:rPr kumimoji="0" lang="en-US" sz="1400" b="0" i="0" u="none" strike="noStrike" cap="none" normalizeH="0" baseline="0" dirty="0">
                <a:ln>
                  <a:noFill/>
                </a:ln>
                <a:solidFill>
                  <a:schemeClr val="tx1"/>
                </a:solidFill>
                <a:effectLst/>
                <a:latin typeface="Arial" pitchFamily="34" charset="0"/>
                <a:cs typeface="Arial" pitchFamily="34" charset="0"/>
              </a:rPr>
              <a:t> required to choose among them is approximately</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Arial" pitchFamily="34" charset="0"/>
                <a:cs typeface="Arial" pitchFamily="34" charset="0"/>
              </a:rPr>
              <a:t>  </a:t>
            </a:r>
            <a:r>
              <a:rPr kumimoji="0" lang="en-US" sz="2400" b="0" i="0" u="none" strike="noStrike" cap="none" normalizeH="0" baseline="0" dirty="0">
                <a:ln>
                  <a:noFill/>
                </a:ln>
                <a:solidFill>
                  <a:schemeClr val="tx1"/>
                </a:solidFill>
                <a:effectLst/>
                <a:latin typeface="Arial" pitchFamily="34" charset="0"/>
                <a:cs typeface="Arial" pitchFamily="34" charset="0"/>
              </a:rPr>
              <a:t> </a:t>
            </a:r>
            <a:r>
              <a:rPr kumimoji="0" lang="en-US" sz="3600" b="0" i="0" u="none" strike="noStrike" cap="none" normalizeH="0" baseline="0" dirty="0">
                <a:ln>
                  <a:noFill/>
                </a:ln>
                <a:solidFill>
                  <a:schemeClr val="tx1"/>
                </a:solidFill>
                <a:effectLst/>
                <a:latin typeface="Arial" pitchFamily="34" charset="0"/>
                <a:cs typeface="Arial" pitchFamily="34" charset="0"/>
              </a:rPr>
              <a:t>                      </a:t>
            </a:r>
          </a:p>
        </p:txBody>
      </p:sp>
      <p:pic>
        <p:nvPicPr>
          <p:cNvPr id="22530" name="Picture 2" descr="T = b \cdot \log_{2}(n + 1)"/>
          <p:cNvPicPr>
            <a:picLocks noChangeAspect="1" noChangeArrowheads="1"/>
          </p:cNvPicPr>
          <p:nvPr/>
        </p:nvPicPr>
        <p:blipFill>
          <a:blip r:embed="rId7" cstate="print"/>
          <a:srcRect/>
          <a:stretch>
            <a:fillRect/>
          </a:stretch>
        </p:blipFill>
        <p:spPr bwMode="auto">
          <a:xfrm>
            <a:off x="2528391" y="3198888"/>
            <a:ext cx="2853864" cy="384174"/>
          </a:xfrm>
          <a:prstGeom prst="rect">
            <a:avLst/>
          </a:prstGeom>
          <a:noFill/>
        </p:spPr>
      </p:pic>
      <p:pic>
        <p:nvPicPr>
          <p:cNvPr id="22531" name="Picture 3" descr="T = b H"/>
          <p:cNvPicPr>
            <a:picLocks noChangeAspect="1" noChangeArrowheads="1"/>
          </p:cNvPicPr>
          <p:nvPr/>
        </p:nvPicPr>
        <p:blipFill>
          <a:blip r:embed="rId8" cstate="print"/>
          <a:srcRect/>
          <a:stretch>
            <a:fillRect/>
          </a:stretch>
        </p:blipFill>
        <p:spPr bwMode="auto">
          <a:xfrm>
            <a:off x="2570018" y="3810000"/>
            <a:ext cx="1225698" cy="256116"/>
          </a:xfrm>
          <a:prstGeom prst="rect">
            <a:avLst/>
          </a:prstGeom>
          <a:noFill/>
        </p:spPr>
      </p:pic>
      <p:pic>
        <p:nvPicPr>
          <p:cNvPr id="22532" name="Picture 4" descr="H = \sum_i^n p_i \log_{2}(1/p_i + 1)"/>
          <p:cNvPicPr>
            <a:picLocks noChangeAspect="1" noChangeArrowheads="1"/>
          </p:cNvPicPr>
          <p:nvPr/>
        </p:nvPicPr>
        <p:blipFill>
          <a:blip r:embed="rId9" cstate="print"/>
          <a:srcRect/>
          <a:stretch>
            <a:fillRect/>
          </a:stretch>
        </p:blipFill>
        <p:spPr bwMode="auto">
          <a:xfrm>
            <a:off x="2507609" y="4191000"/>
            <a:ext cx="3768564" cy="859818"/>
          </a:xfrm>
          <a:prstGeom prst="rect">
            <a:avLst/>
          </a:prstGeom>
          <a:solidFill>
            <a:srgbClr val="FFC000"/>
          </a:solidFill>
        </p:spPr>
      </p:pic>
      <p:sp>
        <p:nvSpPr>
          <p:cNvPr id="2" name="Title 1"/>
          <p:cNvSpPr>
            <a:spLocks noGrp="1"/>
          </p:cNvSpPr>
          <p:nvPr>
            <p:ph type="title"/>
          </p:nvPr>
        </p:nvSpPr>
        <p:spPr/>
        <p:txBody>
          <a:bodyPr/>
          <a:lstStyle/>
          <a:p>
            <a:r>
              <a:rPr lang="en-US" dirty="0"/>
              <a:t>Hick’s Law</a:t>
            </a:r>
          </a:p>
        </p:txBody>
      </p:sp>
      <p:sp>
        <p:nvSpPr>
          <p:cNvPr id="4" name="Slide Number Placeholder 3"/>
          <p:cNvSpPr>
            <a:spLocks noGrp="1"/>
          </p:cNvSpPr>
          <p:nvPr>
            <p:ph type="sldNum" sz="quarter" idx="12"/>
          </p:nvPr>
        </p:nvSpPr>
        <p:spPr/>
        <p:txBody>
          <a:bodyPr>
            <a:normAutofit fontScale="92500" lnSpcReduction="10000"/>
          </a:bodyPr>
          <a:lstStyle/>
          <a:p>
            <a:fld id="{B300D97B-51B3-4C98-A845-98560C6ECB7E}" type="slidenum">
              <a:rPr lang="en-US" smtClean="0"/>
              <a:pPr/>
              <a:t>5</a:t>
            </a:fld>
            <a:endParaRPr lang="en-US"/>
          </a:p>
        </p:txBody>
      </p:sp>
      <p:sp>
        <p:nvSpPr>
          <p:cNvPr id="7" name="TextBox 6"/>
          <p:cNvSpPr txBox="1"/>
          <p:nvPr/>
        </p:nvSpPr>
        <p:spPr>
          <a:xfrm>
            <a:off x="1219200" y="5689163"/>
            <a:ext cx="6096000" cy="769441"/>
          </a:xfrm>
          <a:prstGeom prst="rect">
            <a:avLst/>
          </a:prstGeom>
          <a:noFill/>
        </p:spPr>
        <p:txBody>
          <a:bodyPr wrap="square" rtlCol="0">
            <a:spAutoFit/>
          </a:bodyPr>
          <a:lstStyle/>
          <a:p>
            <a:pPr algn="ctr"/>
            <a:r>
              <a:rPr lang="en-US" sz="4400" i="1" dirty="0"/>
              <a:t>Thinking Takes Time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Bayes’ Theory</a:t>
            </a:r>
          </a:p>
        </p:txBody>
      </p:sp>
      <p:sp>
        <p:nvSpPr>
          <p:cNvPr id="6" name="Slide Number Placeholder 5"/>
          <p:cNvSpPr>
            <a:spLocks noGrp="1"/>
          </p:cNvSpPr>
          <p:nvPr>
            <p:ph type="sldNum" sz="quarter" idx="12"/>
          </p:nvPr>
        </p:nvSpPr>
        <p:spPr/>
        <p:txBody>
          <a:bodyPr>
            <a:normAutofit fontScale="92500" lnSpcReduction="10000"/>
          </a:bodyPr>
          <a:lstStyle/>
          <a:p>
            <a:fld id="{B300D97B-51B3-4C98-A845-98560C6ECB7E}" type="slidenum">
              <a:rPr lang="en-US" smtClean="0"/>
              <a:pPr/>
              <a:t>6</a:t>
            </a:fld>
            <a:endParaRPr lang="en-US"/>
          </a:p>
        </p:txBody>
      </p:sp>
      <p:sp>
        <p:nvSpPr>
          <p:cNvPr id="3" name="Rectangle 2"/>
          <p:cNvSpPr/>
          <p:nvPr/>
        </p:nvSpPr>
        <p:spPr>
          <a:xfrm>
            <a:off x="824345" y="1633210"/>
            <a:ext cx="8077200" cy="523220"/>
          </a:xfrm>
          <a:prstGeom prst="rect">
            <a:avLst/>
          </a:prstGeom>
        </p:spPr>
        <p:txBody>
          <a:bodyPr wrap="square">
            <a:spAutoFit/>
          </a:bodyPr>
          <a:lstStyle/>
          <a:p>
            <a:r>
              <a:rPr lang="en-US" sz="2800" dirty="0" err="1"/>
              <a:t>p</a:t>
            </a:r>
            <a:r>
              <a:rPr lang="en-US" sz="2800" baseline="-25000" dirty="0" err="1"/>
              <a:t>E</a:t>
            </a:r>
            <a:r>
              <a:rPr lang="en-US" sz="2800" dirty="0"/>
              <a:t>(H) = p(H)*p</a:t>
            </a:r>
            <a:r>
              <a:rPr lang="en-US" sz="2800" baseline="-25000" dirty="0"/>
              <a:t>H</a:t>
            </a:r>
            <a:r>
              <a:rPr lang="en-US" sz="2800" dirty="0"/>
              <a:t>(</a:t>
            </a:r>
            <a:r>
              <a:rPr lang="en-US" sz="2800" dirty="0" err="1"/>
              <a:t>wE</a:t>
            </a:r>
            <a:r>
              <a:rPr lang="en-US" sz="2800" dirty="0"/>
              <a:t>) / p(H)*p</a:t>
            </a:r>
            <a:r>
              <a:rPr lang="en-US" sz="2800" baseline="-25000" dirty="0"/>
              <a:t>H</a:t>
            </a:r>
            <a:r>
              <a:rPr lang="en-US" sz="2800" dirty="0"/>
              <a:t>(</a:t>
            </a:r>
            <a:r>
              <a:rPr lang="en-US" sz="2800" dirty="0" err="1"/>
              <a:t>wE</a:t>
            </a:r>
            <a:r>
              <a:rPr lang="en-US" sz="2800" dirty="0"/>
              <a:t>) + p(H’)*p</a:t>
            </a:r>
            <a:r>
              <a:rPr lang="en-US" sz="2800" baseline="-25000" dirty="0"/>
              <a:t>H’</a:t>
            </a:r>
            <a:r>
              <a:rPr lang="en-US" sz="2800" dirty="0"/>
              <a:t>(</a:t>
            </a:r>
            <a:r>
              <a:rPr lang="en-US" sz="2800" dirty="0" err="1"/>
              <a:t>wE</a:t>
            </a:r>
            <a:r>
              <a:rPr lang="en-US" sz="2800" dirty="0"/>
              <a:t>)</a:t>
            </a:r>
          </a:p>
        </p:txBody>
      </p:sp>
      <p:sp>
        <p:nvSpPr>
          <p:cNvPr id="4" name="TextBox 3"/>
          <p:cNvSpPr txBox="1"/>
          <p:nvPr/>
        </p:nvSpPr>
        <p:spPr>
          <a:xfrm>
            <a:off x="304800" y="2590800"/>
            <a:ext cx="8610600" cy="3600986"/>
          </a:xfrm>
          <a:prstGeom prst="rect">
            <a:avLst/>
          </a:prstGeom>
          <a:noFill/>
        </p:spPr>
        <p:txBody>
          <a:bodyPr wrap="square" rtlCol="0">
            <a:spAutoFit/>
          </a:bodyPr>
          <a:lstStyle/>
          <a:p>
            <a:pPr marL="285750" indent="-285750">
              <a:buFont typeface="Arial" pitchFamily="34" charset="0"/>
              <a:buChar char="•"/>
            </a:pPr>
            <a:r>
              <a:rPr lang="en-US" sz="3200" dirty="0"/>
              <a:t>Decision making (Hypothesis evaluation) converges as more data becomes available</a:t>
            </a:r>
          </a:p>
          <a:p>
            <a:pPr marL="285750" indent="-285750">
              <a:buFont typeface="Arial" pitchFamily="34" charset="0"/>
              <a:buChar char="•"/>
            </a:pPr>
            <a:r>
              <a:rPr lang="en-US" sz="3200" dirty="0"/>
              <a:t>But </a:t>
            </a:r>
            <a:r>
              <a:rPr lang="en-US" sz="3600" b="1" dirty="0"/>
              <a:t>people are sub Bayesian</a:t>
            </a:r>
            <a:r>
              <a:rPr lang="en-US" sz="3200" dirty="0"/>
              <a:t> because data acquisition takes time and some evidence sources are weighted more highly than others</a:t>
            </a:r>
          </a:p>
          <a:p>
            <a:pPr marL="285750" indent="-285750">
              <a:buFont typeface="Arial" pitchFamily="34" charset="0"/>
              <a:buChar char="•"/>
            </a:pPr>
            <a:r>
              <a:rPr lang="en-US" sz="3200" dirty="0"/>
              <a:t>Most sports decision making opportunities are time constrained</a:t>
            </a:r>
          </a:p>
        </p:txBody>
      </p:sp>
    </p:spTree>
    <p:extLst>
      <p:ext uri="{BB962C8B-B14F-4D97-AF65-F5344CB8AC3E}">
        <p14:creationId xmlns:p14="http://schemas.microsoft.com/office/powerpoint/2010/main" val="2748932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i2.cdn.turner.com/si/2011/writers/steve_rushin/02/16/wayne.rooney/wayne.rooney.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1143000"/>
            <a:ext cx="5334000" cy="48768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457200" y="274638"/>
            <a:ext cx="8229600" cy="944562"/>
          </a:xfrm>
        </p:spPr>
        <p:txBody>
          <a:bodyPr/>
          <a:lstStyle/>
          <a:p>
            <a:r>
              <a:rPr lang="en-US" dirty="0"/>
              <a:t>The Goal of the Century</a:t>
            </a:r>
          </a:p>
        </p:txBody>
      </p:sp>
      <p:sp>
        <p:nvSpPr>
          <p:cNvPr id="6" name="Slide Number Placeholder 5"/>
          <p:cNvSpPr>
            <a:spLocks noGrp="1"/>
          </p:cNvSpPr>
          <p:nvPr>
            <p:ph type="sldNum" sz="quarter" idx="12"/>
          </p:nvPr>
        </p:nvSpPr>
        <p:spPr/>
        <p:txBody>
          <a:bodyPr>
            <a:normAutofit fontScale="92500" lnSpcReduction="10000"/>
          </a:bodyPr>
          <a:lstStyle/>
          <a:p>
            <a:fld id="{B300D97B-51B3-4C98-A845-98560C6ECB7E}" type="slidenum">
              <a:rPr lang="en-US" smtClean="0"/>
              <a:pPr/>
              <a:t>7</a:t>
            </a:fld>
            <a:endParaRPr lang="en-US"/>
          </a:p>
        </p:txBody>
      </p:sp>
      <p:sp>
        <p:nvSpPr>
          <p:cNvPr id="4" name="TextBox 3"/>
          <p:cNvSpPr txBox="1"/>
          <p:nvPr/>
        </p:nvSpPr>
        <p:spPr>
          <a:xfrm>
            <a:off x="2819400" y="6172200"/>
            <a:ext cx="3505200" cy="381000"/>
          </a:xfrm>
          <a:prstGeom prst="rect">
            <a:avLst/>
          </a:prstGeom>
          <a:noFill/>
        </p:spPr>
        <p:txBody>
          <a:bodyPr wrap="square" rtlCol="0">
            <a:spAutoFit/>
          </a:bodyPr>
          <a:lstStyle/>
          <a:p>
            <a:pPr algn="ctr"/>
            <a:r>
              <a:rPr lang="en-US" dirty="0"/>
              <a:t>Decisions, Skills, Outcome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 and Response Times</a:t>
            </a:r>
          </a:p>
        </p:txBody>
      </p:sp>
      <p:sp>
        <p:nvSpPr>
          <p:cNvPr id="8" name="Slide Number Placeholder 7"/>
          <p:cNvSpPr>
            <a:spLocks noGrp="1"/>
          </p:cNvSpPr>
          <p:nvPr>
            <p:ph type="sldNum" sz="quarter" idx="12"/>
          </p:nvPr>
        </p:nvSpPr>
        <p:spPr/>
        <p:txBody>
          <a:bodyPr>
            <a:normAutofit fontScale="92500" lnSpcReduction="10000"/>
          </a:bodyPr>
          <a:lstStyle/>
          <a:p>
            <a:fld id="{B300D97B-51B3-4C98-A845-98560C6ECB7E}" type="slidenum">
              <a:rPr lang="en-US" smtClean="0"/>
              <a:pPr/>
              <a:t>8</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733573365"/>
              </p:ext>
            </p:extLst>
          </p:nvPr>
        </p:nvGraphicFramePr>
        <p:xfrm>
          <a:off x="533405" y="1600204"/>
          <a:ext cx="8305792" cy="5029195"/>
        </p:xfrm>
        <a:graphic>
          <a:graphicData uri="http://schemas.openxmlformats.org/drawingml/2006/table">
            <a:tbl>
              <a:tblPr/>
              <a:tblGrid>
                <a:gridCol w="755072">
                  <a:extLst>
                    <a:ext uri="{9D8B030D-6E8A-4147-A177-3AD203B41FA5}">
                      <a16:colId xmlns:a16="http://schemas.microsoft.com/office/drawing/2014/main" val="20000"/>
                    </a:ext>
                  </a:extLst>
                </a:gridCol>
                <a:gridCol w="755072">
                  <a:extLst>
                    <a:ext uri="{9D8B030D-6E8A-4147-A177-3AD203B41FA5}">
                      <a16:colId xmlns:a16="http://schemas.microsoft.com/office/drawing/2014/main" val="20001"/>
                    </a:ext>
                  </a:extLst>
                </a:gridCol>
                <a:gridCol w="755072">
                  <a:extLst>
                    <a:ext uri="{9D8B030D-6E8A-4147-A177-3AD203B41FA5}">
                      <a16:colId xmlns:a16="http://schemas.microsoft.com/office/drawing/2014/main" val="20002"/>
                    </a:ext>
                  </a:extLst>
                </a:gridCol>
                <a:gridCol w="755072">
                  <a:extLst>
                    <a:ext uri="{9D8B030D-6E8A-4147-A177-3AD203B41FA5}">
                      <a16:colId xmlns:a16="http://schemas.microsoft.com/office/drawing/2014/main" val="20003"/>
                    </a:ext>
                  </a:extLst>
                </a:gridCol>
                <a:gridCol w="755072">
                  <a:extLst>
                    <a:ext uri="{9D8B030D-6E8A-4147-A177-3AD203B41FA5}">
                      <a16:colId xmlns:a16="http://schemas.microsoft.com/office/drawing/2014/main" val="20004"/>
                    </a:ext>
                  </a:extLst>
                </a:gridCol>
                <a:gridCol w="755072">
                  <a:extLst>
                    <a:ext uri="{9D8B030D-6E8A-4147-A177-3AD203B41FA5}">
                      <a16:colId xmlns:a16="http://schemas.microsoft.com/office/drawing/2014/main" val="20005"/>
                    </a:ext>
                  </a:extLst>
                </a:gridCol>
                <a:gridCol w="755072">
                  <a:extLst>
                    <a:ext uri="{9D8B030D-6E8A-4147-A177-3AD203B41FA5}">
                      <a16:colId xmlns:a16="http://schemas.microsoft.com/office/drawing/2014/main" val="20006"/>
                    </a:ext>
                  </a:extLst>
                </a:gridCol>
                <a:gridCol w="755072">
                  <a:extLst>
                    <a:ext uri="{9D8B030D-6E8A-4147-A177-3AD203B41FA5}">
                      <a16:colId xmlns:a16="http://schemas.microsoft.com/office/drawing/2014/main" val="20007"/>
                    </a:ext>
                  </a:extLst>
                </a:gridCol>
                <a:gridCol w="755072">
                  <a:extLst>
                    <a:ext uri="{9D8B030D-6E8A-4147-A177-3AD203B41FA5}">
                      <a16:colId xmlns:a16="http://schemas.microsoft.com/office/drawing/2014/main" val="20008"/>
                    </a:ext>
                  </a:extLst>
                </a:gridCol>
                <a:gridCol w="755072">
                  <a:extLst>
                    <a:ext uri="{9D8B030D-6E8A-4147-A177-3AD203B41FA5}">
                      <a16:colId xmlns:a16="http://schemas.microsoft.com/office/drawing/2014/main" val="20009"/>
                    </a:ext>
                  </a:extLst>
                </a:gridCol>
                <a:gridCol w="755072">
                  <a:extLst>
                    <a:ext uri="{9D8B030D-6E8A-4147-A177-3AD203B41FA5}">
                      <a16:colId xmlns:a16="http://schemas.microsoft.com/office/drawing/2014/main" val="20010"/>
                    </a:ext>
                  </a:extLst>
                </a:gridCol>
              </a:tblGrid>
              <a:tr h="314915">
                <a:tc>
                  <a:txBody>
                    <a:bodyPr/>
                    <a:lstStyle/>
                    <a:p>
                      <a:pPr algn="ctr" fontAlgn="b"/>
                      <a:r>
                        <a:rPr lang="en-US" sz="1600" b="1" i="0" u="none" strike="noStrike" dirty="0">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Speed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14915">
                <a:tc>
                  <a:txBody>
                    <a:bodyPr/>
                    <a:lstStyle/>
                    <a:p>
                      <a:pPr algn="r" fontAlgn="b"/>
                      <a:r>
                        <a:rPr lang="en-US" sz="1600" b="1" i="0" u="none" strike="noStrike">
                          <a:solidFill>
                            <a:srgbClr val="000000"/>
                          </a:solidFill>
                          <a:effectLst/>
                          <a:latin typeface="Calibri"/>
                        </a:rPr>
                        <a:t>k/hr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120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140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160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180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200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4915">
                <a:tc>
                  <a:txBody>
                    <a:bodyPr/>
                    <a:lstStyle/>
                    <a:p>
                      <a:pPr algn="r" fontAlgn="b"/>
                      <a:r>
                        <a:rPr lang="en-US" sz="1600" b="1" i="0" u="none" strike="noStrike">
                          <a:solidFill>
                            <a:srgbClr val="000000"/>
                          </a:solidFill>
                          <a:effectLst/>
                          <a:latin typeface="Calibri"/>
                        </a:rPr>
                        <a:t>m/sec</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11.1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16.7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22.2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27.8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33.3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38.9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44.4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55.6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29831">
                <a:tc>
                  <a:txBody>
                    <a:bodyPr/>
                    <a:lstStyle/>
                    <a:p>
                      <a:pPr algn="ctr" fontAlgn="b"/>
                      <a:r>
                        <a:rPr lang="en-US" sz="1600" b="1" i="0" u="none" strike="noStrike">
                          <a:solidFill>
                            <a:srgbClr val="000000"/>
                          </a:solidFill>
                          <a:effectLst/>
                          <a:latin typeface="Calibri"/>
                        </a:rPr>
                        <a:t>Distance (meters)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14915">
                <a:tc>
                  <a:txBody>
                    <a:bodyPr/>
                    <a:lstStyle/>
                    <a:p>
                      <a:pPr algn="ctr" fontAlgn="b"/>
                      <a:r>
                        <a:rPr lang="en-US" sz="1600" b="1" i="0" u="none" strike="noStrike">
                          <a:solidFill>
                            <a:srgbClr val="000000"/>
                          </a:solidFill>
                          <a:effectLst/>
                          <a:latin typeface="Calibri"/>
                        </a:rPr>
                        <a:t>10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1.800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0.450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0.360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0.257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0.225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0.180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14915">
                <a:tc>
                  <a:txBody>
                    <a:bodyPr/>
                    <a:lstStyle/>
                    <a:p>
                      <a:pPr algn="ctr" fontAlgn="b"/>
                      <a:r>
                        <a:rPr lang="en-US" sz="1600" b="1" i="0" u="none" strike="noStrike">
                          <a:solidFill>
                            <a:srgbClr val="000000"/>
                          </a:solidFill>
                          <a:effectLst/>
                          <a:latin typeface="Calibri"/>
                        </a:rPr>
                        <a:t>15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2.700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1.350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0.675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0.540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0.450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0.386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0.338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0.270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14915">
                <a:tc>
                  <a:txBody>
                    <a:bodyPr/>
                    <a:lstStyle/>
                    <a:p>
                      <a:pPr algn="ctr" fontAlgn="b"/>
                      <a:r>
                        <a:rPr lang="en-US" sz="1600" b="1" i="0" u="none" strike="noStrike">
                          <a:solidFill>
                            <a:srgbClr val="000000"/>
                          </a:solidFill>
                          <a:effectLst/>
                          <a:latin typeface="Calibri"/>
                        </a:rPr>
                        <a:t>20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3.600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1.800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1.200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chemeClr val="tx1"/>
                          </a:solidFill>
                          <a:effectLst/>
                          <a:latin typeface="Calibri"/>
                        </a:rPr>
                        <a:t>0.900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chemeClr val="tx1"/>
                          </a:solidFill>
                          <a:effectLst/>
                          <a:latin typeface="Calibri"/>
                        </a:rPr>
                        <a:t>0.720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chemeClr val="tx1"/>
                          </a:solidFill>
                          <a:effectLst/>
                          <a:latin typeface="Calibri"/>
                        </a:rPr>
                        <a:t>0.600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0.514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0.450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0.360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14915">
                <a:tc>
                  <a:txBody>
                    <a:bodyPr/>
                    <a:lstStyle/>
                    <a:p>
                      <a:pPr algn="ctr" fontAlgn="b"/>
                      <a:r>
                        <a:rPr lang="en-US" sz="1600" b="1" i="0" u="none" strike="noStrike">
                          <a:solidFill>
                            <a:srgbClr val="000000"/>
                          </a:solidFill>
                          <a:effectLst/>
                          <a:latin typeface="Calibri"/>
                        </a:rPr>
                        <a:t>25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4.500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2.250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1.500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chemeClr val="tx1"/>
                          </a:solidFill>
                          <a:effectLst/>
                          <a:latin typeface="Calibri"/>
                        </a:rPr>
                        <a:t>1.125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chemeClr val="tx1"/>
                          </a:solidFill>
                          <a:effectLst/>
                          <a:latin typeface="Calibri"/>
                        </a:rPr>
                        <a:t>0.900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chemeClr val="tx1"/>
                          </a:solidFill>
                          <a:effectLst/>
                          <a:latin typeface="Calibri"/>
                        </a:rPr>
                        <a:t>0.750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0.643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0.563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0.450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14915">
                <a:tc>
                  <a:txBody>
                    <a:bodyPr/>
                    <a:lstStyle/>
                    <a:p>
                      <a:pPr algn="ctr" fontAlgn="b"/>
                      <a:r>
                        <a:rPr lang="en-US" sz="1600" b="1" i="0" u="none" strike="noStrike">
                          <a:solidFill>
                            <a:srgbClr val="000000"/>
                          </a:solidFill>
                          <a:effectLst/>
                          <a:latin typeface="Calibri"/>
                        </a:rPr>
                        <a:t>30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5.400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2.700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1.800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chemeClr val="tx1"/>
                          </a:solidFill>
                          <a:effectLst/>
                          <a:latin typeface="Calibri"/>
                        </a:rPr>
                        <a:t>1.350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chemeClr val="tx1"/>
                          </a:solidFill>
                          <a:effectLst/>
                          <a:latin typeface="Calibri"/>
                        </a:rPr>
                        <a:t>1.080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chemeClr val="tx1"/>
                          </a:solidFill>
                          <a:effectLst/>
                          <a:latin typeface="Calibri"/>
                        </a:rPr>
                        <a:t>0.900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0.771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0.675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0.540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14915">
                <a:tc>
                  <a:txBody>
                    <a:bodyPr/>
                    <a:lstStyle/>
                    <a:p>
                      <a:pPr algn="ctr" fontAlgn="b"/>
                      <a:r>
                        <a:rPr lang="en-US" sz="1600" b="1" i="0" u="none" strike="noStrike">
                          <a:solidFill>
                            <a:srgbClr val="000000"/>
                          </a:solidFill>
                          <a:effectLst/>
                          <a:latin typeface="Calibri"/>
                        </a:rPr>
                        <a:t>35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6.300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3.150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2.100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1.575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1.260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1.050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0.788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0.630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14915">
                <a:tc>
                  <a:txBody>
                    <a:bodyPr/>
                    <a:lstStyle/>
                    <a:p>
                      <a:pPr algn="ctr" fontAlgn="b"/>
                      <a:r>
                        <a:rPr lang="en-US" sz="1600" b="1" i="0" u="none" strike="noStrike">
                          <a:solidFill>
                            <a:srgbClr val="000000"/>
                          </a:solidFill>
                          <a:effectLst/>
                          <a:latin typeface="Calibri"/>
                        </a:rPr>
                        <a:t>40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7.200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3.600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2.400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1.800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1.440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1.200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1.029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0.720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14915">
                <a:tc>
                  <a:txBody>
                    <a:bodyPr/>
                    <a:lstStyle/>
                    <a:p>
                      <a:pPr algn="ctr" fontAlgn="b"/>
                      <a:r>
                        <a:rPr lang="en-US" sz="1600" b="1" i="0" u="none" strike="noStrike">
                          <a:solidFill>
                            <a:srgbClr val="000000"/>
                          </a:solidFill>
                          <a:effectLst/>
                          <a:latin typeface="Calibri"/>
                        </a:rPr>
                        <a:t>45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8.100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4.050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2.700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2.025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1.620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1.350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1.157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1.013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0.810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14915">
                <a:tc>
                  <a:txBody>
                    <a:bodyPr/>
                    <a:lstStyle/>
                    <a:p>
                      <a:pPr algn="ctr" fontAlgn="b"/>
                      <a:r>
                        <a:rPr lang="en-US" sz="1600" b="1" i="0" u="none" strike="noStrike">
                          <a:solidFill>
                            <a:srgbClr val="000000"/>
                          </a:solidFill>
                          <a:effectLst/>
                          <a:latin typeface="Calibri"/>
                        </a:rPr>
                        <a:t>50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9.000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4.500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3.000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2.250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1.800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1.500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1.286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1.125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620384">
                <a:tc>
                  <a:txBody>
                    <a:bodyPr/>
                    <a:lstStyle/>
                    <a:p>
                      <a:pPr algn="ctr" fontAlgn="b"/>
                      <a:r>
                        <a:rPr lang="en-US" sz="1600" b="1"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Calibri"/>
                        </a:rPr>
                        <a:t>Time in seconds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293364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Hindsight: Intuition or Impulse</a:t>
            </a:r>
          </a:p>
        </p:txBody>
      </p:sp>
      <p:sp>
        <p:nvSpPr>
          <p:cNvPr id="3" name="Content Placeholder 2"/>
          <p:cNvSpPr>
            <a:spLocks noGrp="1"/>
          </p:cNvSpPr>
          <p:nvPr>
            <p:ph idx="1"/>
          </p:nvPr>
        </p:nvSpPr>
        <p:spPr/>
        <p:txBody>
          <a:bodyPr/>
          <a:lstStyle/>
          <a:p>
            <a:r>
              <a:rPr lang="en-US" dirty="0"/>
              <a:t>It all depends on the outcome</a:t>
            </a:r>
          </a:p>
          <a:p>
            <a:pPr lvl="1"/>
            <a:r>
              <a:rPr lang="en-US" dirty="0"/>
              <a:t>Successful outcome – “Intuition”</a:t>
            </a:r>
          </a:p>
          <a:p>
            <a:pPr lvl="1"/>
            <a:r>
              <a:rPr lang="en-US" dirty="0"/>
              <a:t>Unsuccessful outcome – “Impulse”</a:t>
            </a:r>
          </a:p>
          <a:p>
            <a:pPr lvl="1"/>
            <a:endParaRPr lang="en-US" dirty="0"/>
          </a:p>
          <a:p>
            <a:r>
              <a:rPr lang="en-US" dirty="0"/>
              <a:t>Hindsight</a:t>
            </a:r>
          </a:p>
          <a:p>
            <a:pPr lvl="1"/>
            <a:r>
              <a:rPr lang="en-US" dirty="0"/>
              <a:t>Retrospective reconstruction of the facts </a:t>
            </a:r>
          </a:p>
        </p:txBody>
      </p:sp>
      <p:sp>
        <p:nvSpPr>
          <p:cNvPr id="5" name="Slide Number Placeholder 4"/>
          <p:cNvSpPr>
            <a:spLocks noGrp="1"/>
          </p:cNvSpPr>
          <p:nvPr>
            <p:ph type="sldNum" sz="quarter" idx="12"/>
          </p:nvPr>
        </p:nvSpPr>
        <p:spPr/>
        <p:txBody>
          <a:bodyPr>
            <a:normAutofit fontScale="92500" lnSpcReduction="10000"/>
          </a:bodyPr>
          <a:lstStyle/>
          <a:p>
            <a:fld id="{B300D97B-51B3-4C98-A845-98560C6ECB7E}" type="slidenum">
              <a:rPr lang="en-US" smtClean="0"/>
              <a:pPr/>
              <a:t>9</a:t>
            </a:fld>
            <a:endParaRPr 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393</TotalTime>
  <Words>1297</Words>
  <Application>Microsoft Office PowerPoint</Application>
  <PresentationFormat>On-screen Show (4:3)</PresentationFormat>
  <Paragraphs>428</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Franklin Gothic Book</vt:lpstr>
      <vt:lpstr>Franklin Gothic Medium</vt:lpstr>
      <vt:lpstr>Times New Roman</vt:lpstr>
      <vt:lpstr>Wingdings 2</vt:lpstr>
      <vt:lpstr>Trek</vt:lpstr>
      <vt:lpstr>Kneejerk, Intuition, Cognition and Hindsight Bias</vt:lpstr>
      <vt:lpstr>Knee Jerk</vt:lpstr>
      <vt:lpstr>Ready Set Go!   False Start!</vt:lpstr>
      <vt:lpstr>Reaction Time   Donders (1868)</vt:lpstr>
      <vt:lpstr>Hick’s Law</vt:lpstr>
      <vt:lpstr>Bayes’ Theory</vt:lpstr>
      <vt:lpstr>The Goal of the Century</vt:lpstr>
      <vt:lpstr>Decision and Response Times</vt:lpstr>
      <vt:lpstr>Hindsight: Intuition or Impulse</vt:lpstr>
      <vt:lpstr>The Problem of Operational Limited Capacity </vt:lpstr>
      <vt:lpstr>Fuzzy Awareness</vt:lpstr>
      <vt:lpstr>A (Kano) Model of a Game Player</vt:lpstr>
      <vt:lpstr>Measurement</vt:lpstr>
      <vt:lpstr>Mental Workload and Situation Awareness</vt:lpstr>
      <vt:lpstr>Attention, Signal Detection and Performance</vt:lpstr>
      <vt:lpstr>Situation Awareness Model SA is a widely used method of describing human performance in complex situations such as aviation and process plant operation</vt:lpstr>
      <vt:lpstr>Hindsight Bias</vt:lpstr>
      <vt:lpstr>Soccer Decision Making</vt:lpstr>
      <vt:lpstr>Basketball Decision Making</vt:lpstr>
      <vt:lpstr>Soccer Refereeing</vt:lpstr>
      <vt:lpstr>Technology Aided Decisions For Referees</vt:lpstr>
      <vt:lpstr>Hot Spot (LBW or Caught Behind?)</vt:lpstr>
      <vt:lpstr>Soccer Coaching</vt:lpstr>
      <vt:lpstr>SAGAT and SART</vt:lpstr>
      <vt:lpstr>Coaches should analyze and train the cognitive functions</vt:lpstr>
      <vt:lpstr>An Outcome of Training</vt:lpstr>
      <vt:lpstr>Conclusions</vt:lpstr>
    </vt:vector>
  </TitlesOfParts>
  <Company>National University of Singapore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Kneejerk, Intuition, Cognition and Hindsight Bias</dc:title>
  <dc:creator>ISEJBP</dc:creator>
  <cp:lastModifiedBy>Brian Peacock</cp:lastModifiedBy>
  <cp:revision>37</cp:revision>
  <dcterms:created xsi:type="dcterms:W3CDTF">2013-08-12T02:42:18Z</dcterms:created>
  <dcterms:modified xsi:type="dcterms:W3CDTF">2020-07-14T17:17:27Z</dcterms:modified>
</cp:coreProperties>
</file>